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70" r:id="rId4"/>
    <p:sldId id="421" r:id="rId5"/>
    <p:sldId id="260" r:id="rId6"/>
    <p:sldId id="257" r:id="rId7"/>
    <p:sldId id="341" r:id="rId8"/>
    <p:sldId id="422" r:id="rId9"/>
    <p:sldId id="311" r:id="rId10"/>
    <p:sldId id="423" r:id="rId11"/>
    <p:sldId id="424" r:id="rId12"/>
    <p:sldId id="425" r:id="rId13"/>
    <p:sldId id="426" r:id="rId14"/>
    <p:sldId id="427" r:id="rId15"/>
    <p:sldId id="428" r:id="rId16"/>
    <p:sldId id="315" r:id="rId17"/>
    <p:sldId id="429" r:id="rId18"/>
    <p:sldId id="430" r:id="rId19"/>
    <p:sldId id="431" r:id="rId20"/>
    <p:sldId id="342" r:id="rId21"/>
    <p:sldId id="298" r:id="rId22"/>
    <p:sldId id="432" r:id="rId23"/>
    <p:sldId id="344" r:id="rId24"/>
    <p:sldId id="335" r:id="rId25"/>
    <p:sldId id="434" r:id="rId26"/>
    <p:sldId id="326" r:id="rId27"/>
    <p:sldId id="433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338" r:id="rId37"/>
    <p:sldId id="443" r:id="rId38"/>
    <p:sldId id="444" r:id="rId39"/>
    <p:sldId id="44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B8C1"/>
    <a:srgbClr val="5A8693"/>
    <a:srgbClr val="960DBD"/>
    <a:srgbClr val="8CBABE"/>
    <a:srgbClr val="507C8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6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582" y="6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=""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=""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=""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=""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=""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=""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=""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=""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=""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=""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=""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=""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=""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=""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=""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=""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=""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=""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=""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=""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=""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=""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=""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=""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=""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=""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=""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=""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=""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=""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=""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=""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=""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=""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=""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=""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=""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=""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=""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=""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=""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=""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=""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=""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=""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=""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=""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=""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=""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=""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=""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=""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=""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=""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=""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=""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=""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=""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=""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=""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=""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=""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=""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=""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=""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=""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=""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=""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=""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=""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=""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=""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=""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=""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=""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=""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=""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=""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=""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=""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=""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=""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=""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=""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=""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=""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=""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=""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=""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=""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=""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=""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>
              <a:extLst>
                <a:ext uri="{FF2B5EF4-FFF2-40B4-BE49-F238E27FC236}">
                  <a16:creationId xmlns=""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=""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=""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>
              <a:extLst>
                <a:ext uri="{FF2B5EF4-FFF2-40B4-BE49-F238E27FC236}">
                  <a16:creationId xmlns=""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=""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=""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=""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=""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=""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=""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=""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=""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59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=""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=""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=""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=""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=""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=""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=""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=""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=""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=""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=""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=""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=""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=""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=""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=""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=""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=""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=""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=""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=""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=""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=""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=""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=""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=""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=""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=""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=""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=""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=""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=""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=""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=""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=""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=""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=""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=""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=""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=""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=""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=""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=""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=""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=""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=""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=""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=""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=""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=""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=""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=""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=""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=""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=""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=""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=""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=""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=""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=""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=""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=""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=""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=""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=""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=""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=""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=""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=""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=""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=""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=""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=""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=""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=""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=""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=""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=""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=""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=""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=""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=""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=""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=""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=""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=""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=""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=""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=""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=""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=""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=""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=""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=""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=""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=""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=""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=""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=""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=""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=""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=""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=""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=""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=""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=""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=""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=""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=""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=""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=""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=""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=""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=""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=""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=""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=""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=""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=""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=""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=""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=""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=""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=""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=""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=""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=""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=""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=""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=""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=""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=""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=""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=""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=""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=""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=""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=""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=""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=""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626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=""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=""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=""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=""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=""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=""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=""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=""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=""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=""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=""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=""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=""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=""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=""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=""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=""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=""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=""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=""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=""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=""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=""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=""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=""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=""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=""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=""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=""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=""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=""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=""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=""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=""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=""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=""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=""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=""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=""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=""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=""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=""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=""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=""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=""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=""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=""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=""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=""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=""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=""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=""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=""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=""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=""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=""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=""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=""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=""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=""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=""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=""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=""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=""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=""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=""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=""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=""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=""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=""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=""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=""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=""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=""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=""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=""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=""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=""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=""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=""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=""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=""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=""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=""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=""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=""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=""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=""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=""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=""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=""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=""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=""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=""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=""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=""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=""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=""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=""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=""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=""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=""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=""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=""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=""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=""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=""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=""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=""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=""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=""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=""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=""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=""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=""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=""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=""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=""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=""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=""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=""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=""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=""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=""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=""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=""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=""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=""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=""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=""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=""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=""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=""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=""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=""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=""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=""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=""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=""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=""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=""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=""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=""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=""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=""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=""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=""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=""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=""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=""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=""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=""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=""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=""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=""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=""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=""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=""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=""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=""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=""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=""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=""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=""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=""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=""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=""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=""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=""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=""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=""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=""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=""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=""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=""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=""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=""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=""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=""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=""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=""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=""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=""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=""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=""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=""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=""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=""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=""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=""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=""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=""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=""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=""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=""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=""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=""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=""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=""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=""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=""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=""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=""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=""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=""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=""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=""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=""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=""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=""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=""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=""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=""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=""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=""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=""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=""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=""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=""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=""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=""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=""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=""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=""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=""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=""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=""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=""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=""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=""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=""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=""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=""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=""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=""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=""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=""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=""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=""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=""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=""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=""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=""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=""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>
              <a:extLst>
                <a:ext uri="{FF2B5EF4-FFF2-40B4-BE49-F238E27FC236}">
                  <a16:creationId xmlns=""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=""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=""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=""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=""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>
              <a:extLst>
                <a:ext uri="{FF2B5EF4-FFF2-40B4-BE49-F238E27FC236}">
                  <a16:creationId xmlns=""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=""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=""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=""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=""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=""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=""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=""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=""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=""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>
            <a:extLst>
              <a:ext uri="{FF2B5EF4-FFF2-40B4-BE49-F238E27FC236}">
                <a16:creationId xmlns=""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=""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=""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=""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=""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=""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=""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30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91" r:id="rId7"/>
    <p:sldLayoutId id="2147483681" r:id="rId8"/>
    <p:sldLayoutId id="2147483693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71" r:id="rId15"/>
    <p:sldLayoutId id="2147483672" r:id="rId16"/>
    <p:sldLayoutId id="2147483695" r:id="rId17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=""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=""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=""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=""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=""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=""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=""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=""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=""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=""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=""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=""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=""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=""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=""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=""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=""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=""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=""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=""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=""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=""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=""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=""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=""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=""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=""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=""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=""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=""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=""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1" y="2467159"/>
            <a:ext cx="122140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Intermedia</a:t>
            </a:r>
            <a:r>
              <a:rPr lang="en-US" altLang="ko-KR" sz="54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 Programming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=""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109" y="3346709"/>
            <a:ext cx="1221390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Pertemuan</a:t>
            </a:r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Pertama</a:t>
            </a:r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9000" y="1371785"/>
            <a:ext cx="5219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Langkah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Pertama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Cukup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jelas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Pengguna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memberikan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perintah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kepada</a:t>
            </a:r>
            <a:r>
              <a:rPr lang="en-US" b="1" dirty="0">
                <a:solidFill>
                  <a:schemeClr val="bg1"/>
                </a:solidFill>
              </a:rPr>
              <a:t> browser </a:t>
            </a:r>
            <a:r>
              <a:rPr lang="en-US" b="1" dirty="0" err="1">
                <a:solidFill>
                  <a:schemeClr val="bg1"/>
                </a:solidFill>
              </a:rPr>
              <a:t>untuk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membuka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halaman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tertentu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Langkah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Kedua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Browser </a:t>
            </a:r>
            <a:r>
              <a:rPr lang="en-US" b="1" dirty="0" err="1">
                <a:solidFill>
                  <a:schemeClr val="bg1"/>
                </a:solidFill>
              </a:rPr>
              <a:t>kemudian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harus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melalui</a:t>
            </a:r>
            <a:r>
              <a:rPr lang="en-US" b="1" dirty="0">
                <a:solidFill>
                  <a:schemeClr val="bg1"/>
                </a:solidFill>
              </a:rPr>
              <a:t> firewall </a:t>
            </a:r>
            <a:r>
              <a:rPr lang="en-US" b="1" dirty="0" err="1">
                <a:solidFill>
                  <a:schemeClr val="bg1"/>
                </a:solidFill>
              </a:rPr>
              <a:t>atau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proxy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sebuah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pengamanan</a:t>
            </a:r>
            <a:r>
              <a:rPr lang="en-US" b="1" dirty="0">
                <a:solidFill>
                  <a:schemeClr val="bg1"/>
                </a:solidFill>
              </a:rPr>
              <a:t> di </a:t>
            </a:r>
            <a:r>
              <a:rPr lang="en-US" b="1" dirty="0" err="1">
                <a:solidFill>
                  <a:schemeClr val="bg1"/>
                </a:solidFill>
              </a:rPr>
              <a:t>sisi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pengguna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atau</a:t>
            </a:r>
            <a:r>
              <a:rPr lang="en-US" b="1" dirty="0">
                <a:solidFill>
                  <a:schemeClr val="bg1"/>
                </a:solidFill>
              </a:rPr>
              <a:t> ISP, </a:t>
            </a:r>
            <a:r>
              <a:rPr lang="en-US" b="1" dirty="0" err="1">
                <a:solidFill>
                  <a:schemeClr val="bg1"/>
                </a:solidFill>
              </a:rPr>
              <a:t>sebelum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memasuki</a:t>
            </a:r>
            <a:r>
              <a:rPr lang="en-US" b="1" dirty="0">
                <a:solidFill>
                  <a:schemeClr val="bg1"/>
                </a:solidFill>
              </a:rPr>
              <a:t> Internet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Langkah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Ketiga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Browser </a:t>
            </a:r>
            <a:r>
              <a:rPr lang="en-US" b="1" dirty="0" err="1">
                <a:solidFill>
                  <a:schemeClr val="bg1"/>
                </a:solidFill>
              </a:rPr>
              <a:t>menanyakan</a:t>
            </a:r>
            <a:r>
              <a:rPr lang="en-US" b="1" dirty="0">
                <a:solidFill>
                  <a:schemeClr val="bg1"/>
                </a:solidFill>
              </a:rPr>
              <a:t> DNS </a:t>
            </a:r>
            <a:r>
              <a:rPr lang="en-US" b="1" dirty="0" err="1">
                <a:solidFill>
                  <a:schemeClr val="bg1"/>
                </a:solidFill>
              </a:rPr>
              <a:t>alamat</a:t>
            </a:r>
            <a:r>
              <a:rPr lang="en-US" b="1" dirty="0">
                <a:solidFill>
                  <a:schemeClr val="bg1"/>
                </a:solidFill>
              </a:rPr>
              <a:t> IP </a:t>
            </a:r>
            <a:r>
              <a:rPr lang="en-US" b="1" dirty="0" err="1">
                <a:solidFill>
                  <a:schemeClr val="bg1"/>
                </a:solidFill>
              </a:rPr>
              <a:t>dari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</a:rPr>
              <a:t>http://www.google.com.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38" y="1327195"/>
            <a:ext cx="5633462" cy="4203610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31609"/>
            <a:ext cx="92398" cy="393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6979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31609"/>
            <a:ext cx="92398" cy="393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6979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596900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Bagaimana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Web </a:t>
            </a:r>
            <a:r>
              <a:rPr lang="en-US" sz="2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Bekerja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??</a:t>
            </a:r>
            <a:endParaRPr 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04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9000" y="1371785"/>
            <a:ext cx="52197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Langkah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Keempat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Browser </a:t>
            </a:r>
            <a:r>
              <a:rPr lang="en-US" b="1" dirty="0" err="1">
                <a:solidFill>
                  <a:schemeClr val="bg1"/>
                </a:solidFill>
              </a:rPr>
              <a:t>berjalan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menuju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alamat</a:t>
            </a:r>
            <a:r>
              <a:rPr lang="en-US" b="1" dirty="0">
                <a:solidFill>
                  <a:schemeClr val="bg1"/>
                </a:solidFill>
              </a:rPr>
              <a:t> IP yang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diberikan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oleh</a:t>
            </a:r>
            <a:r>
              <a:rPr lang="en-US" b="1" dirty="0">
                <a:solidFill>
                  <a:schemeClr val="bg1"/>
                </a:solidFill>
              </a:rPr>
              <a:t> DNS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Langkah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Kelima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Setelah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mencapai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alamat</a:t>
            </a:r>
            <a:r>
              <a:rPr lang="en-US" b="1" dirty="0">
                <a:solidFill>
                  <a:schemeClr val="bg1"/>
                </a:solidFill>
              </a:rPr>
              <a:t>, browser </a:t>
            </a:r>
            <a:r>
              <a:rPr lang="en-US" b="1" dirty="0" err="1">
                <a:solidFill>
                  <a:schemeClr val="bg1"/>
                </a:solidFill>
              </a:rPr>
              <a:t>biasanya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menemui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sekumpulan</a:t>
            </a:r>
            <a:r>
              <a:rPr lang="en-US" b="1" dirty="0">
                <a:solidFill>
                  <a:schemeClr val="bg1"/>
                </a:solidFill>
              </a:rPr>
              <a:t> website </a:t>
            </a:r>
            <a:r>
              <a:rPr lang="en-US" b="1" dirty="0" err="1">
                <a:solidFill>
                  <a:schemeClr val="bg1"/>
                </a:solidFill>
              </a:rPr>
              <a:t>pada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alamat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tersebut</a:t>
            </a:r>
            <a:r>
              <a:rPr lang="en-US" b="1" dirty="0">
                <a:solidFill>
                  <a:schemeClr val="bg1"/>
                </a:solidFill>
              </a:rPr>
              <a:t>. Hal </a:t>
            </a:r>
            <a:r>
              <a:rPr lang="en-US" b="1" dirty="0" err="1">
                <a:solidFill>
                  <a:schemeClr val="bg1"/>
                </a:solidFill>
              </a:rPr>
              <a:t>ini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disebabkan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karena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umumnya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beberapa</a:t>
            </a:r>
            <a:r>
              <a:rPr lang="en-US" b="1" dirty="0">
                <a:solidFill>
                  <a:schemeClr val="bg1"/>
                </a:solidFill>
              </a:rPr>
              <a:t> website </a:t>
            </a:r>
            <a:r>
              <a:rPr lang="en-US" b="1" dirty="0" err="1">
                <a:solidFill>
                  <a:schemeClr val="bg1"/>
                </a:solidFill>
              </a:rPr>
              <a:t>disajikan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dalam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satu</a:t>
            </a:r>
            <a:r>
              <a:rPr lang="en-US" b="1" dirty="0">
                <a:solidFill>
                  <a:schemeClr val="bg1"/>
                </a:solidFill>
              </a:rPr>
              <a:t> server </a:t>
            </a:r>
          </a:p>
          <a:p>
            <a:r>
              <a:rPr lang="en-US" b="1" dirty="0">
                <a:solidFill>
                  <a:schemeClr val="bg1"/>
                </a:solidFill>
              </a:rPr>
              <a:t>(yang </a:t>
            </a:r>
            <a:r>
              <a:rPr lang="en-US" b="1" dirty="0" err="1">
                <a:solidFill>
                  <a:schemeClr val="bg1"/>
                </a:solidFill>
              </a:rPr>
              <a:t>dikenal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dengan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nama</a:t>
            </a:r>
            <a:r>
              <a:rPr lang="en-US" b="1" dirty="0">
                <a:solidFill>
                  <a:schemeClr val="bg1"/>
                </a:solidFill>
              </a:rPr>
              <a:t> Hosting Server) </a:t>
            </a:r>
            <a:r>
              <a:rPr lang="en-US" b="1" dirty="0" err="1">
                <a:solidFill>
                  <a:schemeClr val="bg1"/>
                </a:solidFill>
              </a:rPr>
              <a:t>untuk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menghemat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sumber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daya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Langkah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Keenam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Browser </a:t>
            </a:r>
            <a:r>
              <a:rPr lang="en-US" b="1" dirty="0" err="1">
                <a:solidFill>
                  <a:schemeClr val="bg1"/>
                </a:solidFill>
              </a:rPr>
              <a:t>memasuki</a:t>
            </a:r>
            <a:r>
              <a:rPr lang="en-US" b="1" dirty="0">
                <a:solidFill>
                  <a:schemeClr val="bg1"/>
                </a:solidFill>
              </a:rPr>
              <a:t> “</a:t>
            </a:r>
            <a:r>
              <a:rPr lang="en-US" b="1" dirty="0" err="1">
                <a:solidFill>
                  <a:schemeClr val="bg1"/>
                </a:solidFill>
              </a:rPr>
              <a:t>ruang</a:t>
            </a:r>
            <a:r>
              <a:rPr lang="en-US" b="1" dirty="0">
                <a:solidFill>
                  <a:schemeClr val="bg1"/>
                </a:solidFill>
              </a:rPr>
              <a:t>” google.com </a:t>
            </a:r>
            <a:r>
              <a:rPr lang="en-US" b="1" dirty="0" err="1">
                <a:solidFill>
                  <a:schemeClr val="bg1"/>
                </a:solidFill>
              </a:rPr>
              <a:t>pada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</a:rPr>
              <a:t>hosting server, </a:t>
            </a:r>
            <a:r>
              <a:rPr lang="en-US" b="1" dirty="0" err="1">
                <a:solidFill>
                  <a:schemeClr val="bg1"/>
                </a:solidFill>
              </a:rPr>
              <a:t>dan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meminta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konten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dari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</a:rPr>
              <a:t>google.com </a:t>
            </a:r>
            <a:r>
              <a:rPr lang="en-US" b="1" dirty="0" err="1">
                <a:solidFill>
                  <a:schemeClr val="bg1"/>
                </a:solidFill>
              </a:rPr>
              <a:t>kepada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penyaji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konten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Pada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gambar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Bagaimana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Web </a:t>
            </a:r>
            <a:r>
              <a:rPr lang="en-US" b="1" dirty="0" err="1">
                <a:solidFill>
                  <a:schemeClr val="bg1"/>
                </a:solidFill>
              </a:rPr>
              <a:t>Bekerja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penyaji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konten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diilustrasikan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sebagai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burung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hantu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38" y="1327195"/>
            <a:ext cx="5633462" cy="4203610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31609"/>
            <a:ext cx="92398" cy="393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6979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31609"/>
            <a:ext cx="92398" cy="393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6979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596900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Bagaimana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Web </a:t>
            </a:r>
            <a:r>
              <a:rPr lang="en-US" sz="2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Bekerja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??</a:t>
            </a:r>
            <a:endParaRPr 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1700" y="2006785"/>
            <a:ext cx="5219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Langkah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Ketujuh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Data </a:t>
            </a:r>
            <a:r>
              <a:rPr lang="en-US" b="1" dirty="0" err="1">
                <a:solidFill>
                  <a:schemeClr val="bg1"/>
                </a:solidFill>
              </a:rPr>
              <a:t>dikirimkan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kembali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pengguna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Langkah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Kedelapan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Ketika</a:t>
            </a:r>
            <a:r>
              <a:rPr lang="en-US" b="1" dirty="0">
                <a:solidFill>
                  <a:schemeClr val="bg1"/>
                </a:solidFill>
              </a:rPr>
              <a:t> data </a:t>
            </a:r>
            <a:r>
              <a:rPr lang="en-US" b="1" dirty="0" err="1">
                <a:solidFill>
                  <a:schemeClr val="bg1"/>
                </a:solidFill>
              </a:rPr>
              <a:t>sampai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maka</a:t>
            </a:r>
            <a:r>
              <a:rPr lang="en-US" b="1" dirty="0">
                <a:solidFill>
                  <a:schemeClr val="bg1"/>
                </a:solidFill>
              </a:rPr>
              <a:t> browser </a:t>
            </a:r>
            <a:r>
              <a:rPr lang="en-US" b="1" dirty="0" err="1">
                <a:solidFill>
                  <a:schemeClr val="bg1"/>
                </a:solidFill>
              </a:rPr>
              <a:t>menampilkan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</a:t>
            </a:r>
            <a:r>
              <a:rPr lang="en-US" b="1" dirty="0">
                <a:solidFill>
                  <a:schemeClr val="bg1"/>
                </a:solidFill>
              </a:rPr>
              <a:t>yang </a:t>
            </a:r>
            <a:r>
              <a:rPr lang="en-US" b="1" dirty="0" err="1">
                <a:solidFill>
                  <a:schemeClr val="bg1"/>
                </a:solidFill>
              </a:rPr>
              <a:t>didapatkan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kepada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pengguna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1"/>
                </a:solidFill>
              </a:rPr>
              <a:t>Langkah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Kesembilan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Selesai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38" y="1327195"/>
            <a:ext cx="5633462" cy="4203610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31609"/>
            <a:ext cx="92398" cy="393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6979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31609"/>
            <a:ext cx="92398" cy="393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6979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596900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Bagaimana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Web </a:t>
            </a:r>
            <a:r>
              <a:rPr lang="en-US" sz="2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Bekerja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??</a:t>
            </a:r>
            <a:endParaRPr 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3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488299"/>
            <a:ext cx="5063091" cy="1879011"/>
            <a:chOff x="6416470" y="2488299"/>
            <a:chExt cx="5063091" cy="1879011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488299"/>
              <a:ext cx="5020949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Front End vs Back End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58671" y="3987654"/>
              <a:ext cx="50208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 smtClean="0">
                  <a:solidFill>
                    <a:schemeClr val="bg1"/>
                  </a:solidFill>
                  <a:cs typeface="Arial" pitchFamily="34" charset="0"/>
                </a:rPr>
                <a:t>Intermedia</a:t>
              </a:r>
              <a:r>
                <a:rPr lang="en-US" altLang="ko-KR" sz="1867" dirty="0" smtClean="0">
                  <a:solidFill>
                    <a:schemeClr val="bg1"/>
                  </a:solidFill>
                  <a:cs typeface="Arial" pitchFamily="34" charset="0"/>
                </a:rPr>
                <a:t> Programming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=""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=""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=""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=""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8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Front-End vs Back-End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06" y="1595798"/>
            <a:ext cx="98012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/>
              <a:t>Front-End Web Developer</a:t>
            </a:r>
            <a:endParaRPr lang="en-US" sz="4800" dirty="0"/>
          </a:p>
        </p:txBody>
      </p:sp>
      <p:sp>
        <p:nvSpPr>
          <p:cNvPr id="4" name="Parallelogram 3">
            <a:extLst>
              <a:ext uri="{FF2B5EF4-FFF2-40B4-BE49-F238E27FC236}">
                <a16:creationId xmlns="" xmlns:a16="http://schemas.microsoft.com/office/drawing/2014/main" id="{12B01AF1-2CDA-4354-B3E1-214ED3A4313A}"/>
              </a:ext>
            </a:extLst>
          </p:cNvPr>
          <p:cNvSpPr/>
          <p:nvPr/>
        </p:nvSpPr>
        <p:spPr>
          <a:xfrm>
            <a:off x="2119704" y="1832412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Parallelogram 39">
            <a:extLst>
              <a:ext uri="{FF2B5EF4-FFF2-40B4-BE49-F238E27FC236}">
                <a16:creationId xmlns="" xmlns:a16="http://schemas.microsoft.com/office/drawing/2014/main" id="{B16150B8-D205-4208-AA18-3E6084E97383}"/>
              </a:ext>
            </a:extLst>
          </p:cNvPr>
          <p:cNvSpPr/>
          <p:nvPr/>
        </p:nvSpPr>
        <p:spPr>
          <a:xfrm>
            <a:off x="2393819" y="2059833"/>
            <a:ext cx="3945437" cy="1404681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8478 w 3401707"/>
              <a:gd name="connsiteY5" fmla="*/ 1212899 h 1364082"/>
              <a:gd name="connsiteX6" fmla="*/ 3206721 w 3401707"/>
              <a:gd name="connsiteY6" fmla="*/ 0 h 1364082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8478 w 3364222"/>
              <a:gd name="connsiteY5" fmla="*/ 1221492 h 1372675"/>
              <a:gd name="connsiteX6" fmla="*/ 3206721 w 3364222"/>
              <a:gd name="connsiteY6" fmla="*/ 8593 h 1372675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0982 w 3364222"/>
              <a:gd name="connsiteY5" fmla="*/ 1221492 h 1372675"/>
              <a:gd name="connsiteX6" fmla="*/ 3206721 w 3364222"/>
              <a:gd name="connsiteY6" fmla="*/ 8593 h 137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2" h="1372675">
                <a:moveTo>
                  <a:pt x="3206721" y="8593"/>
                </a:moveTo>
                <a:lnTo>
                  <a:pt x="3364222" y="0"/>
                </a:lnTo>
                <a:lnTo>
                  <a:pt x="3060687" y="1372675"/>
                </a:lnTo>
                <a:lnTo>
                  <a:pt x="0" y="1372675"/>
                </a:lnTo>
                <a:lnTo>
                  <a:pt x="37796" y="1221492"/>
                </a:lnTo>
                <a:lnTo>
                  <a:pt x="2940982" y="1221492"/>
                </a:lnTo>
                <a:cubicBezTo>
                  <a:pt x="3042057" y="817192"/>
                  <a:pt x="3105646" y="412893"/>
                  <a:pt x="3206721" y="8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9AE1D0C-009C-4B1A-9840-63D18660023A}"/>
              </a:ext>
            </a:extLst>
          </p:cNvPr>
          <p:cNvGrpSpPr/>
          <p:nvPr/>
        </p:nvGrpSpPr>
        <p:grpSpPr>
          <a:xfrm>
            <a:off x="2931580" y="1974540"/>
            <a:ext cx="2818592" cy="1120982"/>
            <a:chOff x="2135876" y="1607735"/>
            <a:chExt cx="2138114" cy="112098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EFA933E2-8AC9-416D-BF01-7EE2E5E6B39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Menurut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Career Foundry, front end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developer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adalah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orang yang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bertugas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menghubungkan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sebuah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situs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atau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aplikasi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pengguna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4A51743-BA29-4103-AD6B-63D0A3CF1B3C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bg1"/>
                  </a:solidFill>
                  <a:cs typeface="Arial" pitchFamily="34" charset="0"/>
                </a:rPr>
                <a:t>Pengertian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DB2368D8-FFDA-4374-8134-3DC6BF280270}"/>
              </a:ext>
            </a:extLst>
          </p:cNvPr>
          <p:cNvSpPr/>
          <p:nvPr/>
        </p:nvSpPr>
        <p:spPr>
          <a:xfrm>
            <a:off x="1919831" y="2087693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1297F6D1-B2DC-4ABF-AD2A-F04E10C7A26D}"/>
              </a:ext>
            </a:extLst>
          </p:cNvPr>
          <p:cNvSpPr/>
          <p:nvPr/>
        </p:nvSpPr>
        <p:spPr>
          <a:xfrm>
            <a:off x="2011453" y="2179315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F74DCF7-D86A-4841-9266-BC95DC6A923D}"/>
              </a:ext>
            </a:extLst>
          </p:cNvPr>
          <p:cNvSpPr txBox="1"/>
          <p:nvPr/>
        </p:nvSpPr>
        <p:spPr>
          <a:xfrm>
            <a:off x="2020457" y="2248396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="" xmlns:a16="http://schemas.microsoft.com/office/drawing/2014/main" id="{1AE76C8A-7C39-47A9-A48C-BF6AB5B21691}"/>
              </a:ext>
            </a:extLst>
          </p:cNvPr>
          <p:cNvSpPr/>
          <p:nvPr/>
        </p:nvSpPr>
        <p:spPr>
          <a:xfrm>
            <a:off x="1170132" y="390501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arallelogram 39">
            <a:extLst>
              <a:ext uri="{FF2B5EF4-FFF2-40B4-BE49-F238E27FC236}">
                <a16:creationId xmlns="" xmlns:a16="http://schemas.microsoft.com/office/drawing/2014/main" id="{EAD1578A-D1B7-41EA-8B47-5128CC6FCBC5}"/>
              </a:ext>
            </a:extLst>
          </p:cNvPr>
          <p:cNvSpPr/>
          <p:nvPr/>
        </p:nvSpPr>
        <p:spPr>
          <a:xfrm>
            <a:off x="1444248" y="4141225"/>
            <a:ext cx="3954228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1 w 3401707"/>
              <a:gd name="connsiteY5" fmla="*/ 1221491 h 1364082"/>
              <a:gd name="connsiteX6" fmla="*/ 3206721 w 3401707"/>
              <a:gd name="connsiteY6" fmla="*/ 0 h 1364082"/>
              <a:gd name="connsiteX0" fmla="*/ 3206721 w 3371718"/>
              <a:gd name="connsiteY0" fmla="*/ 0 h 1364082"/>
              <a:gd name="connsiteX1" fmla="*/ 3371718 w 3371718"/>
              <a:gd name="connsiteY1" fmla="*/ 0 h 1364082"/>
              <a:gd name="connsiteX2" fmla="*/ 3060687 w 3371718"/>
              <a:gd name="connsiteY2" fmla="*/ 1364082 h 1364082"/>
              <a:gd name="connsiteX3" fmla="*/ 0 w 3371718"/>
              <a:gd name="connsiteY3" fmla="*/ 1364082 h 1364082"/>
              <a:gd name="connsiteX4" fmla="*/ 37796 w 3371718"/>
              <a:gd name="connsiteY4" fmla="*/ 1212899 h 1364082"/>
              <a:gd name="connsiteX5" fmla="*/ 2940981 w 3371718"/>
              <a:gd name="connsiteY5" fmla="*/ 1221491 h 1364082"/>
              <a:gd name="connsiteX6" fmla="*/ 3206721 w 3371718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8" h="1364082">
                <a:moveTo>
                  <a:pt x="3206721" y="0"/>
                </a:moveTo>
                <a:lnTo>
                  <a:pt x="3371718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1" y="1221491"/>
                </a:lnTo>
                <a:cubicBezTo>
                  <a:pt x="3042056" y="817191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EF7E2276-A0C2-49AC-AB0E-27C9229CEB8D}"/>
              </a:ext>
            </a:extLst>
          </p:cNvPr>
          <p:cNvGrpSpPr/>
          <p:nvPr/>
        </p:nvGrpSpPr>
        <p:grpSpPr>
          <a:xfrm>
            <a:off x="1982008" y="3983638"/>
            <a:ext cx="2818592" cy="1305648"/>
            <a:chOff x="2135876" y="1607735"/>
            <a:chExt cx="2138114" cy="1305648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F4A6736-2152-4E95-822E-A6108026D089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seorang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front end </a:t>
              </a:r>
            </a:p>
            <a:p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developer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dibutuhkan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kemampuan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dasar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tiga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bahasa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pemrograman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berikut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HTML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CSS,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Javascript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E5CD360-E83F-4932-8B05-ED92766F6884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Tools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FDD62349-F08F-4236-AA9A-F787DB7826A9}"/>
              </a:ext>
            </a:extLst>
          </p:cNvPr>
          <p:cNvSpPr/>
          <p:nvPr/>
        </p:nvSpPr>
        <p:spPr>
          <a:xfrm>
            <a:off x="970259" y="416029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58E64887-CBCB-4F8A-9847-339E1CB37AC9}"/>
              </a:ext>
            </a:extLst>
          </p:cNvPr>
          <p:cNvSpPr/>
          <p:nvPr/>
        </p:nvSpPr>
        <p:spPr>
          <a:xfrm>
            <a:off x="1061881" y="425191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66B2D99-2F9E-463B-A871-8148157F98ED}"/>
              </a:ext>
            </a:extLst>
          </p:cNvPr>
          <p:cNvSpPr txBox="1"/>
          <p:nvPr/>
        </p:nvSpPr>
        <p:spPr>
          <a:xfrm>
            <a:off x="1070885" y="432099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="" xmlns:a16="http://schemas.microsoft.com/office/drawing/2014/main" id="{AF005F1E-7F1B-4590-81EC-DA59C03974A4}"/>
              </a:ext>
            </a:extLst>
          </p:cNvPr>
          <p:cNvSpPr/>
          <p:nvPr/>
        </p:nvSpPr>
        <p:spPr>
          <a:xfrm>
            <a:off x="7012865" y="246750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Parallelogram 39">
            <a:extLst>
              <a:ext uri="{FF2B5EF4-FFF2-40B4-BE49-F238E27FC236}">
                <a16:creationId xmlns="" xmlns:a16="http://schemas.microsoft.com/office/drawing/2014/main" id="{ABBA385E-3D4E-499C-B589-BC3ABC086F92}"/>
              </a:ext>
            </a:extLst>
          </p:cNvPr>
          <p:cNvSpPr/>
          <p:nvPr/>
        </p:nvSpPr>
        <p:spPr>
          <a:xfrm>
            <a:off x="7286980" y="2703715"/>
            <a:ext cx="3954229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70970 w 3401707"/>
              <a:gd name="connsiteY5" fmla="*/ 1212899 h 1364082"/>
              <a:gd name="connsiteX6" fmla="*/ 3206721 w 3401707"/>
              <a:gd name="connsiteY6" fmla="*/ 0 h 1364082"/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2 w 3401707"/>
              <a:gd name="connsiteY5" fmla="*/ 1212899 h 1364082"/>
              <a:gd name="connsiteX6" fmla="*/ 3206721 w 3401707"/>
              <a:gd name="connsiteY6" fmla="*/ 0 h 1364082"/>
              <a:gd name="connsiteX0" fmla="*/ 3206721 w 3371719"/>
              <a:gd name="connsiteY0" fmla="*/ 0 h 1364082"/>
              <a:gd name="connsiteX1" fmla="*/ 3371719 w 3371719"/>
              <a:gd name="connsiteY1" fmla="*/ 8592 h 1364082"/>
              <a:gd name="connsiteX2" fmla="*/ 3060687 w 3371719"/>
              <a:gd name="connsiteY2" fmla="*/ 1364082 h 1364082"/>
              <a:gd name="connsiteX3" fmla="*/ 0 w 3371719"/>
              <a:gd name="connsiteY3" fmla="*/ 1364082 h 1364082"/>
              <a:gd name="connsiteX4" fmla="*/ 37796 w 3371719"/>
              <a:gd name="connsiteY4" fmla="*/ 1212899 h 1364082"/>
              <a:gd name="connsiteX5" fmla="*/ 2940982 w 3371719"/>
              <a:gd name="connsiteY5" fmla="*/ 1212899 h 1364082"/>
              <a:gd name="connsiteX6" fmla="*/ 3206721 w 3371719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9" h="1364082">
                <a:moveTo>
                  <a:pt x="3206721" y="0"/>
                </a:moveTo>
                <a:lnTo>
                  <a:pt x="3371719" y="8592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2" y="1212899"/>
                </a:lnTo>
                <a:cubicBezTo>
                  <a:pt x="3042057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C3442BBE-AF1A-412A-894D-AF51C1236DAE}"/>
              </a:ext>
            </a:extLst>
          </p:cNvPr>
          <p:cNvGrpSpPr/>
          <p:nvPr/>
        </p:nvGrpSpPr>
        <p:grpSpPr>
          <a:xfrm>
            <a:off x="7824741" y="2508028"/>
            <a:ext cx="2818592" cy="1305648"/>
            <a:chOff x="2135876" y="1607735"/>
            <a:chExt cx="2138114" cy="1305648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54317AA-F174-481C-94AC-D67784E26A3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Membuat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teks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gambar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tombol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menu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serta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interaksi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antara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situs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atau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aplikasi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pengguna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Oleh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karena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itu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peran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juga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biasa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disebut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client-side.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672504F9-12BA-4BAC-A45E-CE261579A1CA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Responsibility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FEB29694-7D9F-46FC-9477-188468E910A2}"/>
              </a:ext>
            </a:extLst>
          </p:cNvPr>
          <p:cNvSpPr/>
          <p:nvPr/>
        </p:nvSpPr>
        <p:spPr>
          <a:xfrm>
            <a:off x="6812992" y="272278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D171CAAF-D2D6-49C8-AC9D-5261FD31AB57}"/>
              </a:ext>
            </a:extLst>
          </p:cNvPr>
          <p:cNvSpPr/>
          <p:nvPr/>
        </p:nvSpPr>
        <p:spPr>
          <a:xfrm>
            <a:off x="6904614" y="281440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8E5A222-3343-4EBB-AE20-795C20DA12D5}"/>
              </a:ext>
            </a:extLst>
          </p:cNvPr>
          <p:cNvSpPr txBox="1"/>
          <p:nvPr/>
        </p:nvSpPr>
        <p:spPr>
          <a:xfrm>
            <a:off x="6913618" y="288348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="" xmlns:a16="http://schemas.microsoft.com/office/drawing/2014/main" id="{D82CDBAF-2880-46C6-AC6E-0830ECF6ACCD}"/>
              </a:ext>
            </a:extLst>
          </p:cNvPr>
          <p:cNvSpPr/>
          <p:nvPr/>
        </p:nvSpPr>
        <p:spPr>
          <a:xfrm>
            <a:off x="6063293" y="4373044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Parallelogram 39">
            <a:extLst>
              <a:ext uri="{FF2B5EF4-FFF2-40B4-BE49-F238E27FC236}">
                <a16:creationId xmlns="" xmlns:a16="http://schemas.microsoft.com/office/drawing/2014/main" id="{B85AFBE8-8B95-4356-B080-821B79C0F6BF}"/>
              </a:ext>
            </a:extLst>
          </p:cNvPr>
          <p:cNvSpPr/>
          <p:nvPr/>
        </p:nvSpPr>
        <p:spPr>
          <a:xfrm>
            <a:off x="6337409" y="4609259"/>
            <a:ext cx="3945436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33485 w 3401707"/>
              <a:gd name="connsiteY5" fmla="*/ 1212899 h 1364082"/>
              <a:gd name="connsiteX6" fmla="*/ 3206721 w 3401707"/>
              <a:gd name="connsiteY6" fmla="*/ 0 h 1364082"/>
              <a:gd name="connsiteX0" fmla="*/ 3206721 w 3364221"/>
              <a:gd name="connsiteY0" fmla="*/ 0 h 1364082"/>
              <a:gd name="connsiteX1" fmla="*/ 3364221 w 3364221"/>
              <a:gd name="connsiteY1" fmla="*/ 0 h 1364082"/>
              <a:gd name="connsiteX2" fmla="*/ 3060687 w 3364221"/>
              <a:gd name="connsiteY2" fmla="*/ 1364082 h 1364082"/>
              <a:gd name="connsiteX3" fmla="*/ 0 w 3364221"/>
              <a:gd name="connsiteY3" fmla="*/ 1364082 h 1364082"/>
              <a:gd name="connsiteX4" fmla="*/ 37796 w 3364221"/>
              <a:gd name="connsiteY4" fmla="*/ 1212899 h 1364082"/>
              <a:gd name="connsiteX5" fmla="*/ 2933485 w 3364221"/>
              <a:gd name="connsiteY5" fmla="*/ 1212899 h 1364082"/>
              <a:gd name="connsiteX6" fmla="*/ 3206721 w 3364221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1" h="1364082">
                <a:moveTo>
                  <a:pt x="3206721" y="0"/>
                </a:moveTo>
                <a:lnTo>
                  <a:pt x="3364221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33485" y="1212899"/>
                </a:lnTo>
                <a:cubicBezTo>
                  <a:pt x="3034560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EE94FC34-B733-492C-9A00-0A49015DB68D}"/>
              </a:ext>
            </a:extLst>
          </p:cNvPr>
          <p:cNvGrpSpPr/>
          <p:nvPr/>
        </p:nvGrpSpPr>
        <p:grpSpPr>
          <a:xfrm>
            <a:off x="6875169" y="4515172"/>
            <a:ext cx="2818592" cy="566984"/>
            <a:chOff x="2135876" y="1607735"/>
            <a:chExt cx="2138114" cy="566984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41B837AE-D1FC-419B-9938-2E5F69A48D7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Bootstrap, Angular,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Vue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React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1C2E7182-74CA-4688-AB68-F7B8A5612A09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Framework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185C0188-566D-4154-B083-9CF4BC681712}"/>
              </a:ext>
            </a:extLst>
          </p:cNvPr>
          <p:cNvSpPr/>
          <p:nvPr/>
        </p:nvSpPr>
        <p:spPr>
          <a:xfrm>
            <a:off x="5863420" y="4628325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758A3E19-19FC-4773-B3F2-BD697EB81D90}"/>
              </a:ext>
            </a:extLst>
          </p:cNvPr>
          <p:cNvSpPr/>
          <p:nvPr/>
        </p:nvSpPr>
        <p:spPr>
          <a:xfrm>
            <a:off x="5955042" y="4719947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FEE0EE3-CC36-4639-9F9E-954556D306E2}"/>
              </a:ext>
            </a:extLst>
          </p:cNvPr>
          <p:cNvSpPr txBox="1"/>
          <p:nvPr/>
        </p:nvSpPr>
        <p:spPr>
          <a:xfrm>
            <a:off x="5964046" y="4789028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7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/>
              <a:t>Back-End Web Developer</a:t>
            </a:r>
            <a:endParaRPr lang="en-US" sz="4800" dirty="0"/>
          </a:p>
        </p:txBody>
      </p:sp>
      <p:sp>
        <p:nvSpPr>
          <p:cNvPr id="4" name="Parallelogram 3">
            <a:extLst>
              <a:ext uri="{FF2B5EF4-FFF2-40B4-BE49-F238E27FC236}">
                <a16:creationId xmlns="" xmlns:a16="http://schemas.microsoft.com/office/drawing/2014/main" id="{12B01AF1-2CDA-4354-B3E1-214ED3A4313A}"/>
              </a:ext>
            </a:extLst>
          </p:cNvPr>
          <p:cNvSpPr/>
          <p:nvPr/>
        </p:nvSpPr>
        <p:spPr>
          <a:xfrm>
            <a:off x="2119704" y="1832412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Parallelogram 39">
            <a:extLst>
              <a:ext uri="{FF2B5EF4-FFF2-40B4-BE49-F238E27FC236}">
                <a16:creationId xmlns="" xmlns:a16="http://schemas.microsoft.com/office/drawing/2014/main" id="{B16150B8-D205-4208-AA18-3E6084E97383}"/>
              </a:ext>
            </a:extLst>
          </p:cNvPr>
          <p:cNvSpPr/>
          <p:nvPr/>
        </p:nvSpPr>
        <p:spPr>
          <a:xfrm>
            <a:off x="2393819" y="2059833"/>
            <a:ext cx="3945437" cy="1404681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8478 w 3401707"/>
              <a:gd name="connsiteY5" fmla="*/ 1212899 h 1364082"/>
              <a:gd name="connsiteX6" fmla="*/ 3206721 w 3401707"/>
              <a:gd name="connsiteY6" fmla="*/ 0 h 1364082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8478 w 3364222"/>
              <a:gd name="connsiteY5" fmla="*/ 1221492 h 1372675"/>
              <a:gd name="connsiteX6" fmla="*/ 3206721 w 3364222"/>
              <a:gd name="connsiteY6" fmla="*/ 8593 h 1372675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0982 w 3364222"/>
              <a:gd name="connsiteY5" fmla="*/ 1221492 h 1372675"/>
              <a:gd name="connsiteX6" fmla="*/ 3206721 w 3364222"/>
              <a:gd name="connsiteY6" fmla="*/ 8593 h 137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2" h="1372675">
                <a:moveTo>
                  <a:pt x="3206721" y="8593"/>
                </a:moveTo>
                <a:lnTo>
                  <a:pt x="3364222" y="0"/>
                </a:lnTo>
                <a:lnTo>
                  <a:pt x="3060687" y="1372675"/>
                </a:lnTo>
                <a:lnTo>
                  <a:pt x="0" y="1372675"/>
                </a:lnTo>
                <a:lnTo>
                  <a:pt x="37796" y="1221492"/>
                </a:lnTo>
                <a:lnTo>
                  <a:pt x="2940982" y="1221492"/>
                </a:lnTo>
                <a:cubicBezTo>
                  <a:pt x="3042057" y="817192"/>
                  <a:pt x="3105646" y="412893"/>
                  <a:pt x="3206721" y="8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9AE1D0C-009C-4B1A-9840-63D18660023A}"/>
              </a:ext>
            </a:extLst>
          </p:cNvPr>
          <p:cNvGrpSpPr/>
          <p:nvPr/>
        </p:nvGrpSpPr>
        <p:grpSpPr>
          <a:xfrm>
            <a:off x="2931580" y="1974540"/>
            <a:ext cx="2818592" cy="936316"/>
            <a:chOff x="2135876" y="1607735"/>
            <a:chExt cx="2138114" cy="936316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EFA933E2-8AC9-416D-BF01-7EE2E5E6B39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Bekerja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dibalik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layar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(Server Side),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merupakan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bagian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web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tidak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dilihat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oleh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client.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4A51743-BA29-4103-AD6B-63D0A3CF1B3C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bg1"/>
                  </a:solidFill>
                  <a:cs typeface="Arial" pitchFamily="34" charset="0"/>
                </a:rPr>
                <a:t>Pengertian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DB2368D8-FFDA-4374-8134-3DC6BF280270}"/>
              </a:ext>
            </a:extLst>
          </p:cNvPr>
          <p:cNvSpPr/>
          <p:nvPr/>
        </p:nvSpPr>
        <p:spPr>
          <a:xfrm>
            <a:off x="1919831" y="2087693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1297F6D1-B2DC-4ABF-AD2A-F04E10C7A26D}"/>
              </a:ext>
            </a:extLst>
          </p:cNvPr>
          <p:cNvSpPr/>
          <p:nvPr/>
        </p:nvSpPr>
        <p:spPr>
          <a:xfrm>
            <a:off x="2011453" y="2179315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F74DCF7-D86A-4841-9266-BC95DC6A923D}"/>
              </a:ext>
            </a:extLst>
          </p:cNvPr>
          <p:cNvSpPr txBox="1"/>
          <p:nvPr/>
        </p:nvSpPr>
        <p:spPr>
          <a:xfrm>
            <a:off x="2020457" y="2248396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="" xmlns:a16="http://schemas.microsoft.com/office/drawing/2014/main" id="{1AE76C8A-7C39-47A9-A48C-BF6AB5B21691}"/>
              </a:ext>
            </a:extLst>
          </p:cNvPr>
          <p:cNvSpPr/>
          <p:nvPr/>
        </p:nvSpPr>
        <p:spPr>
          <a:xfrm>
            <a:off x="1170132" y="390501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arallelogram 39">
            <a:extLst>
              <a:ext uri="{FF2B5EF4-FFF2-40B4-BE49-F238E27FC236}">
                <a16:creationId xmlns="" xmlns:a16="http://schemas.microsoft.com/office/drawing/2014/main" id="{EAD1578A-D1B7-41EA-8B47-5128CC6FCBC5}"/>
              </a:ext>
            </a:extLst>
          </p:cNvPr>
          <p:cNvSpPr/>
          <p:nvPr/>
        </p:nvSpPr>
        <p:spPr>
          <a:xfrm>
            <a:off x="1444248" y="4141225"/>
            <a:ext cx="3954228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1 w 3401707"/>
              <a:gd name="connsiteY5" fmla="*/ 1221491 h 1364082"/>
              <a:gd name="connsiteX6" fmla="*/ 3206721 w 3401707"/>
              <a:gd name="connsiteY6" fmla="*/ 0 h 1364082"/>
              <a:gd name="connsiteX0" fmla="*/ 3206721 w 3371718"/>
              <a:gd name="connsiteY0" fmla="*/ 0 h 1364082"/>
              <a:gd name="connsiteX1" fmla="*/ 3371718 w 3371718"/>
              <a:gd name="connsiteY1" fmla="*/ 0 h 1364082"/>
              <a:gd name="connsiteX2" fmla="*/ 3060687 w 3371718"/>
              <a:gd name="connsiteY2" fmla="*/ 1364082 h 1364082"/>
              <a:gd name="connsiteX3" fmla="*/ 0 w 3371718"/>
              <a:gd name="connsiteY3" fmla="*/ 1364082 h 1364082"/>
              <a:gd name="connsiteX4" fmla="*/ 37796 w 3371718"/>
              <a:gd name="connsiteY4" fmla="*/ 1212899 h 1364082"/>
              <a:gd name="connsiteX5" fmla="*/ 2940981 w 3371718"/>
              <a:gd name="connsiteY5" fmla="*/ 1221491 h 1364082"/>
              <a:gd name="connsiteX6" fmla="*/ 3206721 w 3371718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8" h="1364082">
                <a:moveTo>
                  <a:pt x="3206721" y="0"/>
                </a:moveTo>
                <a:lnTo>
                  <a:pt x="3371718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1" y="1221491"/>
                </a:lnTo>
                <a:cubicBezTo>
                  <a:pt x="3042056" y="817191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EF7E2276-A0C2-49AC-AB0E-27C9229CEB8D}"/>
              </a:ext>
            </a:extLst>
          </p:cNvPr>
          <p:cNvGrpSpPr/>
          <p:nvPr/>
        </p:nvGrpSpPr>
        <p:grpSpPr>
          <a:xfrm>
            <a:off x="1982008" y="3843938"/>
            <a:ext cx="2818592" cy="1490314"/>
            <a:chOff x="2135876" y="1607735"/>
            <a:chExt cx="2138114" cy="1490314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F4A6736-2152-4E95-822E-A6108026D089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seorang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back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end </a:t>
              </a:r>
            </a:p>
            <a:p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developer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dibutuhkan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kemampuan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dasar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beberapa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hal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diantaranya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Database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Back End Programming language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seperti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Javascript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 PHP, Java,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Phyton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 Ruby.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sebagainya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E5CD360-E83F-4932-8B05-ED92766F6884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Tools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FDD62349-F08F-4236-AA9A-F787DB7826A9}"/>
              </a:ext>
            </a:extLst>
          </p:cNvPr>
          <p:cNvSpPr/>
          <p:nvPr/>
        </p:nvSpPr>
        <p:spPr>
          <a:xfrm>
            <a:off x="970259" y="416029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58E64887-CBCB-4F8A-9847-339E1CB37AC9}"/>
              </a:ext>
            </a:extLst>
          </p:cNvPr>
          <p:cNvSpPr/>
          <p:nvPr/>
        </p:nvSpPr>
        <p:spPr>
          <a:xfrm>
            <a:off x="1061881" y="425191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66B2D99-2F9E-463B-A871-8148157F98ED}"/>
              </a:ext>
            </a:extLst>
          </p:cNvPr>
          <p:cNvSpPr txBox="1"/>
          <p:nvPr/>
        </p:nvSpPr>
        <p:spPr>
          <a:xfrm>
            <a:off x="1070885" y="432099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="" xmlns:a16="http://schemas.microsoft.com/office/drawing/2014/main" id="{AF005F1E-7F1B-4590-81EC-DA59C03974A4}"/>
              </a:ext>
            </a:extLst>
          </p:cNvPr>
          <p:cNvSpPr/>
          <p:nvPr/>
        </p:nvSpPr>
        <p:spPr>
          <a:xfrm>
            <a:off x="7012865" y="246750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Parallelogram 39">
            <a:extLst>
              <a:ext uri="{FF2B5EF4-FFF2-40B4-BE49-F238E27FC236}">
                <a16:creationId xmlns="" xmlns:a16="http://schemas.microsoft.com/office/drawing/2014/main" id="{ABBA385E-3D4E-499C-B589-BC3ABC086F92}"/>
              </a:ext>
            </a:extLst>
          </p:cNvPr>
          <p:cNvSpPr/>
          <p:nvPr/>
        </p:nvSpPr>
        <p:spPr>
          <a:xfrm>
            <a:off x="7286980" y="2703715"/>
            <a:ext cx="3954229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70970 w 3401707"/>
              <a:gd name="connsiteY5" fmla="*/ 1212899 h 1364082"/>
              <a:gd name="connsiteX6" fmla="*/ 3206721 w 3401707"/>
              <a:gd name="connsiteY6" fmla="*/ 0 h 1364082"/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2 w 3401707"/>
              <a:gd name="connsiteY5" fmla="*/ 1212899 h 1364082"/>
              <a:gd name="connsiteX6" fmla="*/ 3206721 w 3401707"/>
              <a:gd name="connsiteY6" fmla="*/ 0 h 1364082"/>
              <a:gd name="connsiteX0" fmla="*/ 3206721 w 3371719"/>
              <a:gd name="connsiteY0" fmla="*/ 0 h 1364082"/>
              <a:gd name="connsiteX1" fmla="*/ 3371719 w 3371719"/>
              <a:gd name="connsiteY1" fmla="*/ 8592 h 1364082"/>
              <a:gd name="connsiteX2" fmla="*/ 3060687 w 3371719"/>
              <a:gd name="connsiteY2" fmla="*/ 1364082 h 1364082"/>
              <a:gd name="connsiteX3" fmla="*/ 0 w 3371719"/>
              <a:gd name="connsiteY3" fmla="*/ 1364082 h 1364082"/>
              <a:gd name="connsiteX4" fmla="*/ 37796 w 3371719"/>
              <a:gd name="connsiteY4" fmla="*/ 1212899 h 1364082"/>
              <a:gd name="connsiteX5" fmla="*/ 2940982 w 3371719"/>
              <a:gd name="connsiteY5" fmla="*/ 1212899 h 1364082"/>
              <a:gd name="connsiteX6" fmla="*/ 3206721 w 3371719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9" h="1364082">
                <a:moveTo>
                  <a:pt x="3206721" y="0"/>
                </a:moveTo>
                <a:lnTo>
                  <a:pt x="3371719" y="8592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2" y="1212899"/>
                </a:lnTo>
                <a:cubicBezTo>
                  <a:pt x="3042057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C3442BBE-AF1A-412A-894D-AF51C1236DAE}"/>
              </a:ext>
            </a:extLst>
          </p:cNvPr>
          <p:cNvGrpSpPr/>
          <p:nvPr/>
        </p:nvGrpSpPr>
        <p:grpSpPr>
          <a:xfrm>
            <a:off x="7824741" y="2508028"/>
            <a:ext cx="2818592" cy="1120982"/>
            <a:chOff x="2135876" y="1607735"/>
            <a:chExt cx="2138114" cy="1120982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54317AA-F174-481C-94AC-D67784E26A3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Back-end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bertugas</a:t>
              </a:r>
              <a:r>
                <a:rPr 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untuk</a:t>
              </a:r>
              <a:r>
                <a:rPr 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menyimpan</a:t>
              </a:r>
              <a:r>
                <a:rPr lang="en-US" sz="1200" dirty="0" smtClean="0">
                  <a:solidFill>
                    <a:schemeClr val="bg1"/>
                  </a:solidFill>
                </a:rPr>
                <a:t>,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mengatur</a:t>
              </a:r>
              <a:r>
                <a:rPr lang="en-US" sz="1200" dirty="0" smtClean="0">
                  <a:solidFill>
                    <a:schemeClr val="bg1"/>
                  </a:solidFill>
                </a:rPr>
                <a:t> data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dan</a:t>
              </a:r>
              <a:r>
                <a:rPr 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memastikan</a:t>
              </a:r>
              <a:r>
                <a:rPr 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semua</a:t>
              </a:r>
              <a:r>
                <a:rPr lang="en-US" sz="1200" dirty="0" smtClean="0">
                  <a:solidFill>
                    <a:schemeClr val="bg1"/>
                  </a:solidFill>
                </a:rPr>
                <a:t> yang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ada</a:t>
              </a:r>
              <a:r>
                <a:rPr 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pada</a:t>
              </a:r>
              <a:r>
                <a:rPr lang="en-US" sz="1200" dirty="0" smtClean="0">
                  <a:solidFill>
                    <a:schemeClr val="bg1"/>
                  </a:solidFill>
                </a:rPr>
                <a:t> Client-Side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bekerja</a:t>
              </a:r>
              <a:r>
                <a:rPr 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dengan</a:t>
              </a:r>
              <a:r>
                <a:rPr 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baik</a:t>
              </a:r>
              <a:r>
                <a:rPr lang="en-US" sz="1200" dirty="0" smtClean="0">
                  <a:solidFill>
                    <a:schemeClr val="bg1"/>
                  </a:solidFill>
                </a:rPr>
                <a:t>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672504F9-12BA-4BAC-A45E-CE261579A1CA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Responsibility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FEB29694-7D9F-46FC-9477-188468E910A2}"/>
              </a:ext>
            </a:extLst>
          </p:cNvPr>
          <p:cNvSpPr/>
          <p:nvPr/>
        </p:nvSpPr>
        <p:spPr>
          <a:xfrm>
            <a:off x="6812992" y="272278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D171CAAF-D2D6-49C8-AC9D-5261FD31AB57}"/>
              </a:ext>
            </a:extLst>
          </p:cNvPr>
          <p:cNvSpPr/>
          <p:nvPr/>
        </p:nvSpPr>
        <p:spPr>
          <a:xfrm>
            <a:off x="6904614" y="281440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8E5A222-3343-4EBB-AE20-795C20DA12D5}"/>
              </a:ext>
            </a:extLst>
          </p:cNvPr>
          <p:cNvSpPr txBox="1"/>
          <p:nvPr/>
        </p:nvSpPr>
        <p:spPr>
          <a:xfrm>
            <a:off x="6913618" y="288348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="" xmlns:a16="http://schemas.microsoft.com/office/drawing/2014/main" id="{D82CDBAF-2880-46C6-AC6E-0830ECF6ACCD}"/>
              </a:ext>
            </a:extLst>
          </p:cNvPr>
          <p:cNvSpPr/>
          <p:nvPr/>
        </p:nvSpPr>
        <p:spPr>
          <a:xfrm>
            <a:off x="6063293" y="4373044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Parallelogram 39">
            <a:extLst>
              <a:ext uri="{FF2B5EF4-FFF2-40B4-BE49-F238E27FC236}">
                <a16:creationId xmlns="" xmlns:a16="http://schemas.microsoft.com/office/drawing/2014/main" id="{B85AFBE8-8B95-4356-B080-821B79C0F6BF}"/>
              </a:ext>
            </a:extLst>
          </p:cNvPr>
          <p:cNvSpPr/>
          <p:nvPr/>
        </p:nvSpPr>
        <p:spPr>
          <a:xfrm>
            <a:off x="6337409" y="4609259"/>
            <a:ext cx="3945436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33485 w 3401707"/>
              <a:gd name="connsiteY5" fmla="*/ 1212899 h 1364082"/>
              <a:gd name="connsiteX6" fmla="*/ 3206721 w 3401707"/>
              <a:gd name="connsiteY6" fmla="*/ 0 h 1364082"/>
              <a:gd name="connsiteX0" fmla="*/ 3206721 w 3364221"/>
              <a:gd name="connsiteY0" fmla="*/ 0 h 1364082"/>
              <a:gd name="connsiteX1" fmla="*/ 3364221 w 3364221"/>
              <a:gd name="connsiteY1" fmla="*/ 0 h 1364082"/>
              <a:gd name="connsiteX2" fmla="*/ 3060687 w 3364221"/>
              <a:gd name="connsiteY2" fmla="*/ 1364082 h 1364082"/>
              <a:gd name="connsiteX3" fmla="*/ 0 w 3364221"/>
              <a:gd name="connsiteY3" fmla="*/ 1364082 h 1364082"/>
              <a:gd name="connsiteX4" fmla="*/ 37796 w 3364221"/>
              <a:gd name="connsiteY4" fmla="*/ 1212899 h 1364082"/>
              <a:gd name="connsiteX5" fmla="*/ 2933485 w 3364221"/>
              <a:gd name="connsiteY5" fmla="*/ 1212899 h 1364082"/>
              <a:gd name="connsiteX6" fmla="*/ 3206721 w 3364221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1" h="1364082">
                <a:moveTo>
                  <a:pt x="3206721" y="0"/>
                </a:moveTo>
                <a:lnTo>
                  <a:pt x="3364221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33485" y="1212899"/>
                </a:lnTo>
                <a:cubicBezTo>
                  <a:pt x="3034560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EE94FC34-B733-492C-9A00-0A49015DB68D}"/>
              </a:ext>
            </a:extLst>
          </p:cNvPr>
          <p:cNvGrpSpPr/>
          <p:nvPr/>
        </p:nvGrpSpPr>
        <p:grpSpPr>
          <a:xfrm>
            <a:off x="6875169" y="4515172"/>
            <a:ext cx="2818592" cy="751650"/>
            <a:chOff x="2135876" y="1607735"/>
            <a:chExt cx="2138114" cy="751650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41B837AE-D1FC-419B-9938-2E5F69A48D7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Express,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Laravel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 Code Igniter,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Django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 Rails.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1C2E7182-74CA-4688-AB68-F7B8A5612A09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Framework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185C0188-566D-4154-B083-9CF4BC681712}"/>
              </a:ext>
            </a:extLst>
          </p:cNvPr>
          <p:cNvSpPr/>
          <p:nvPr/>
        </p:nvSpPr>
        <p:spPr>
          <a:xfrm>
            <a:off x="5863420" y="4628325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758A3E19-19FC-4773-B3F2-BD697EB81D90}"/>
              </a:ext>
            </a:extLst>
          </p:cNvPr>
          <p:cNvSpPr/>
          <p:nvPr/>
        </p:nvSpPr>
        <p:spPr>
          <a:xfrm>
            <a:off x="5955042" y="4719947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FEE0EE3-CC36-4639-9F9E-954556D306E2}"/>
              </a:ext>
            </a:extLst>
          </p:cNvPr>
          <p:cNvSpPr txBox="1"/>
          <p:nvPr/>
        </p:nvSpPr>
        <p:spPr>
          <a:xfrm>
            <a:off x="5964046" y="4789028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04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857630"/>
            <a:ext cx="5063091" cy="1509680"/>
            <a:chOff x="6416470" y="2857630"/>
            <a:chExt cx="5063091" cy="1509680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857630"/>
              <a:ext cx="50209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Intro to HTML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58671" y="3987654"/>
              <a:ext cx="50208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 smtClean="0">
                  <a:solidFill>
                    <a:schemeClr val="bg1"/>
                  </a:solidFill>
                  <a:cs typeface="Arial" pitchFamily="34" charset="0"/>
                </a:rPr>
                <a:t>Intermedia</a:t>
              </a:r>
              <a:r>
                <a:rPr lang="en-US" altLang="ko-KR" sz="1867" dirty="0" smtClean="0">
                  <a:solidFill>
                    <a:schemeClr val="bg1"/>
                  </a:solidFill>
                  <a:cs typeface="Arial" pitchFamily="34" charset="0"/>
                </a:rPr>
                <a:t> Programming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=""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=""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=""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=""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072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2029964" y="389804"/>
            <a:ext cx="3300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507C89"/>
                </a:solidFill>
              </a:rPr>
              <a:t>HTML?</a:t>
            </a:r>
            <a:endParaRPr lang="en-US" altLang="ko-KR" sz="4800" dirty="0">
              <a:solidFill>
                <a:srgbClr val="507C8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650291" y="1328521"/>
            <a:ext cx="54923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8CBABE"/>
                </a:solidFill>
                <a:cs typeface="Arial" pitchFamily="34" charset="0"/>
              </a:rPr>
              <a:t>HTML(Hypertext Markup 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Language)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merupakan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sebuah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Bahasa Markup yang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digunakan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untuk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membuat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struktur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dari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sebuah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website. HTML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memberikan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informasi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tentang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struktur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website yang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kita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8CBABE"/>
                </a:solidFill>
                <a:cs typeface="Arial" pitchFamily="34" charset="0"/>
              </a:rPr>
              <a:t>kunjungi</a:t>
            </a:r>
            <a:r>
              <a:rPr lang="en-US" altLang="ko-KR" sz="1400" b="1" dirty="0">
                <a:solidFill>
                  <a:srgbClr val="8CBABE"/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rgbClr val="8CBABE"/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=""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1189755"/>
            <a:chOff x="4862377" y="4246032"/>
            <a:chExt cx="1656184" cy="1189755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Opening Tag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Content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Closing Tag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Struktur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Element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HTML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Rounded Rectangle 6">
            <a:extLst>
              <a:ext uri="{FF2B5EF4-FFF2-40B4-BE49-F238E27FC236}">
                <a16:creationId xmlns=""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350648" y="2798591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8C2F6B14-ADAD-4985-B37A-C9079F02A991}"/>
              </a:ext>
            </a:extLst>
          </p:cNvPr>
          <p:cNvGrpSpPr/>
          <p:nvPr/>
        </p:nvGrpSpPr>
        <p:grpSpPr>
          <a:xfrm rot="10800000" flipH="1" flipV="1">
            <a:off x="1545525" y="2754608"/>
            <a:ext cx="704796" cy="704796"/>
            <a:chOff x="5833678" y="585323"/>
            <a:chExt cx="790407" cy="790407"/>
          </a:xfrm>
        </p:grpSpPr>
        <p:sp>
          <p:nvSpPr>
            <p:cNvPr id="40" name="Arc 3">
              <a:extLst>
                <a:ext uri="{FF2B5EF4-FFF2-40B4-BE49-F238E27FC236}">
                  <a16:creationId xmlns="" xmlns:a16="http://schemas.microsoft.com/office/drawing/2014/main" id="{A2D46285-0F10-4571-B4F8-82DFAF9350B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81E6DE76-D94C-4C56-AE69-EFA01F898B5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6C58E77-F839-4AE2-AC11-18CE46EC17F0}"/>
              </a:ext>
            </a:extLst>
          </p:cNvPr>
          <p:cNvGrpSpPr/>
          <p:nvPr/>
        </p:nvGrpSpPr>
        <p:grpSpPr>
          <a:xfrm rot="10800000" flipH="1" flipV="1">
            <a:off x="4236882" y="2754608"/>
            <a:ext cx="704796" cy="70479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="" xmlns:a16="http://schemas.microsoft.com/office/drawing/2014/main" id="{3C287F5E-3F7D-441E-A4BF-07606AFB178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8650AE0A-49E9-462C-B329-37D6D67C79A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5E536DBB-C221-4278-BB96-A89676C9451E}"/>
              </a:ext>
            </a:extLst>
          </p:cNvPr>
          <p:cNvGrpSpPr/>
          <p:nvPr/>
        </p:nvGrpSpPr>
        <p:grpSpPr>
          <a:xfrm rot="10800000" flipH="1" flipV="1">
            <a:off x="2891203" y="2754608"/>
            <a:ext cx="704796" cy="704796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="" xmlns:a16="http://schemas.microsoft.com/office/drawing/2014/main" id="{CCD43774-F4B9-401B-B7AC-EB494F7D0CF6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E0501694-6302-49A8-87C6-BF716A58916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9" name="Rounded Rectangle 6">
            <a:extLst>
              <a:ext uri="{FF2B5EF4-FFF2-40B4-BE49-F238E27FC236}">
                <a16:creationId xmlns="" xmlns:a16="http://schemas.microsoft.com/office/drawing/2014/main" id="{49BBFF3D-BC35-4A2B-BAD4-57B98494A2B5}"/>
              </a:ext>
            </a:extLst>
          </p:cNvPr>
          <p:cNvSpPr/>
          <p:nvPr/>
        </p:nvSpPr>
        <p:spPr>
          <a:xfrm>
            <a:off x="1765882" y="2972762"/>
            <a:ext cx="264082" cy="2684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ed Rectangle 5">
            <a:extLst>
              <a:ext uri="{FF2B5EF4-FFF2-40B4-BE49-F238E27FC236}">
                <a16:creationId xmlns="" xmlns:a16="http://schemas.microsoft.com/office/drawing/2014/main" id="{5E251244-E1E3-4BBE-BDD7-E3E66D294458}"/>
              </a:ext>
            </a:extLst>
          </p:cNvPr>
          <p:cNvSpPr/>
          <p:nvPr/>
        </p:nvSpPr>
        <p:spPr>
          <a:xfrm flipH="1">
            <a:off x="4438814" y="2982882"/>
            <a:ext cx="300932" cy="24825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="" xmlns:a16="http://schemas.microsoft.com/office/drawing/2014/main" id="{3ED44595-D68C-43C5-98BC-6F867B826A72}"/>
              </a:ext>
            </a:extLst>
          </p:cNvPr>
          <p:cNvSpPr/>
          <p:nvPr/>
        </p:nvSpPr>
        <p:spPr>
          <a:xfrm>
            <a:off x="3092077" y="3003896"/>
            <a:ext cx="304374" cy="2231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5728073-B886-4D3D-91EE-5A0A5ED24072}"/>
              </a:ext>
            </a:extLst>
          </p:cNvPr>
          <p:cNvSpPr txBox="1"/>
          <p:nvPr/>
        </p:nvSpPr>
        <p:spPr>
          <a:xfrm>
            <a:off x="7285380" y="866860"/>
            <a:ext cx="4475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dirty="0" smtClean="0">
                <a:solidFill>
                  <a:schemeClr val="bg1"/>
                </a:solidFill>
                <a:cs typeface="Arial" pitchFamily="34" charset="0"/>
              </a:rPr>
              <a:t>INTERMEDIA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81EA2A3-B899-4B4E-BD04-EBC0354EBBFE}"/>
              </a:ext>
            </a:extLst>
          </p:cNvPr>
          <p:cNvSpPr txBox="1"/>
          <p:nvPr/>
        </p:nvSpPr>
        <p:spPr>
          <a:xfrm>
            <a:off x="7285325" y="1710574"/>
            <a:ext cx="44758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BE SMART DIVISI PROGRAMMING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r="4486"/>
          <a:stretch>
            <a:fillRect/>
          </a:stretch>
        </p:blipFill>
        <p:spPr/>
      </p:pic>
      <p:pic>
        <p:nvPicPr>
          <p:cNvPr id="1026" name="Picture 2" descr="https://mdn.mozillademos.org/files/9347/grumpy-cat-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00" y="4223243"/>
            <a:ext cx="5234717" cy="16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740" y="1163221"/>
            <a:ext cx="4400550" cy="315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B0ABC274-ADAF-406C-BB69-B15BC648E5D4}"/>
              </a:ext>
            </a:extLst>
          </p:cNvPr>
          <p:cNvGrpSpPr/>
          <p:nvPr/>
        </p:nvGrpSpPr>
        <p:grpSpPr>
          <a:xfrm>
            <a:off x="831181" y="1642792"/>
            <a:ext cx="762851" cy="762851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="" xmlns:a16="http://schemas.microsoft.com/office/drawing/2014/main" id="{F3FB360C-CD27-46DC-B046-FF080D2B10B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5BCC3483-4C4C-4689-9466-E3AD832DDFE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9423C8BB-5BC1-496D-84BE-6279083F1B98}"/>
              </a:ext>
            </a:extLst>
          </p:cNvPr>
          <p:cNvGrpSpPr/>
          <p:nvPr/>
        </p:nvGrpSpPr>
        <p:grpSpPr>
          <a:xfrm>
            <a:off x="831181" y="2500468"/>
            <a:ext cx="762851" cy="762851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="" xmlns:a16="http://schemas.microsoft.com/office/drawing/2014/main" id="{D1CB2508-FB50-4274-8313-86FA44B20B8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7FF17252-4F2A-4633-B8CE-C7F105F2347F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D663BD3-5248-417F-82E2-B907198E7F34}"/>
              </a:ext>
            </a:extLst>
          </p:cNvPr>
          <p:cNvGrpSpPr/>
          <p:nvPr/>
        </p:nvGrpSpPr>
        <p:grpSpPr>
          <a:xfrm>
            <a:off x="831181" y="3358145"/>
            <a:ext cx="762851" cy="762851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="" xmlns:a16="http://schemas.microsoft.com/office/drawing/2014/main" id="{B50606DC-3D3B-4174-BCD4-2041B97AF92B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4F00850-62E5-4CC7-8278-8F8BED2889B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4585E9E7-EA0E-4FE4-9310-6E55F6563891}"/>
              </a:ext>
            </a:extLst>
          </p:cNvPr>
          <p:cNvGrpSpPr/>
          <p:nvPr/>
        </p:nvGrpSpPr>
        <p:grpSpPr>
          <a:xfrm>
            <a:off x="831181" y="4215822"/>
            <a:ext cx="762851" cy="762851"/>
            <a:chOff x="5833678" y="585323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="" xmlns:a16="http://schemas.microsoft.com/office/drawing/2014/main" id="{3CC51076-274F-4AB0-8B3C-65F20912344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3D85D04D-1424-4BCE-BBD4-78F6ABF4985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6AA605D4-316D-4548-BCFA-77E51AF4DD94}"/>
              </a:ext>
            </a:extLst>
          </p:cNvPr>
          <p:cNvGrpSpPr/>
          <p:nvPr/>
        </p:nvGrpSpPr>
        <p:grpSpPr>
          <a:xfrm>
            <a:off x="831181" y="5073498"/>
            <a:ext cx="762851" cy="762851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="" xmlns:a16="http://schemas.microsoft.com/office/drawing/2014/main" id="{B2B70A10-7C75-42D5-A6D4-4BCF4FD29DC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759B35C5-0DD7-4EE7-B455-29D05668D838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Hypertext Markup Language</a:t>
            </a:r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="" xmlns:a16="http://schemas.microsoft.com/office/drawing/2014/main" id="{4F1B7913-A2F6-4043-AF76-83C7AE08FAE5}"/>
              </a:ext>
            </a:extLst>
          </p:cNvPr>
          <p:cNvSpPr/>
          <p:nvPr/>
        </p:nvSpPr>
        <p:spPr>
          <a:xfrm>
            <a:off x="19052" y="40688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Rounded Rectangle 9">
            <a:extLst>
              <a:ext uri="{FF2B5EF4-FFF2-40B4-BE49-F238E27FC236}">
                <a16:creationId xmlns="" xmlns:a16="http://schemas.microsoft.com/office/drawing/2014/main" id="{0D9C1D67-D84D-413A-A3FB-1566208449A6}"/>
              </a:ext>
            </a:extLst>
          </p:cNvPr>
          <p:cNvSpPr>
            <a:spLocks/>
          </p:cNvSpPr>
          <p:nvPr/>
        </p:nvSpPr>
        <p:spPr>
          <a:xfrm>
            <a:off x="1071720" y="2739609"/>
            <a:ext cx="281770" cy="28177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Donut 6">
            <a:extLst>
              <a:ext uri="{FF2B5EF4-FFF2-40B4-BE49-F238E27FC236}">
                <a16:creationId xmlns="" xmlns:a16="http://schemas.microsoft.com/office/drawing/2014/main" id="{E46A4021-E85C-40AD-B616-60A9791B79C7}"/>
              </a:ext>
            </a:extLst>
          </p:cNvPr>
          <p:cNvSpPr>
            <a:spLocks noChangeAspect="1"/>
          </p:cNvSpPr>
          <p:nvPr/>
        </p:nvSpPr>
        <p:spPr>
          <a:xfrm>
            <a:off x="1050869" y="3563624"/>
            <a:ext cx="346079" cy="346079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31">
            <a:extLst>
              <a:ext uri="{FF2B5EF4-FFF2-40B4-BE49-F238E27FC236}">
                <a16:creationId xmlns="" xmlns:a16="http://schemas.microsoft.com/office/drawing/2014/main" id="{8E102009-1D40-4065-AB5C-7ED80A8E2E6B}"/>
              </a:ext>
            </a:extLst>
          </p:cNvPr>
          <p:cNvSpPr>
            <a:spLocks noChangeAspect="1"/>
          </p:cNvSpPr>
          <p:nvPr/>
        </p:nvSpPr>
        <p:spPr>
          <a:xfrm rot="8580000">
            <a:off x="1050451" y="1862494"/>
            <a:ext cx="324311" cy="323447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="" xmlns:a16="http://schemas.microsoft.com/office/drawing/2014/main" id="{FB179A8C-A8F6-4AFC-99A8-353FBBDFBBD3}"/>
              </a:ext>
            </a:extLst>
          </p:cNvPr>
          <p:cNvSpPr>
            <a:spLocks noChangeAspect="1"/>
          </p:cNvSpPr>
          <p:nvPr/>
        </p:nvSpPr>
        <p:spPr>
          <a:xfrm>
            <a:off x="1065877" y="5306198"/>
            <a:ext cx="293456" cy="292893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ounded Rectangle 24">
            <a:extLst>
              <a:ext uri="{FF2B5EF4-FFF2-40B4-BE49-F238E27FC236}">
                <a16:creationId xmlns="" xmlns:a16="http://schemas.microsoft.com/office/drawing/2014/main" id="{8F8A712D-1D82-4026-91AB-28326F788774}"/>
              </a:ext>
            </a:extLst>
          </p:cNvPr>
          <p:cNvSpPr>
            <a:spLocks noChangeAspect="1"/>
          </p:cNvSpPr>
          <p:nvPr/>
        </p:nvSpPr>
        <p:spPr>
          <a:xfrm>
            <a:off x="1058691" y="4478471"/>
            <a:ext cx="324464" cy="251053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DE61F9EA-5608-4EDB-B1B8-1027679FF33F}"/>
              </a:ext>
            </a:extLst>
          </p:cNvPr>
          <p:cNvGrpSpPr/>
          <p:nvPr/>
        </p:nvGrpSpPr>
        <p:grpSpPr>
          <a:xfrm>
            <a:off x="1665675" y="1384763"/>
            <a:ext cx="4955401" cy="4703799"/>
            <a:chOff x="583713" y="1556792"/>
            <a:chExt cx="2369871" cy="799255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4BE867D-E3F4-4F66-A545-23AAD4E46E09}"/>
                </a:ext>
              </a:extLst>
            </p:cNvPr>
            <p:cNvSpPr txBox="1"/>
            <p:nvPr/>
          </p:nvSpPr>
          <p:spPr>
            <a:xfrm>
              <a:off x="583713" y="1634356"/>
              <a:ext cx="2361076" cy="721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Struktur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HTML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terdiri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: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&lt;!DOCTYPE html&gt;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/>
              </a:r>
              <a:b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Menjelaskan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bahwa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HTML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kita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buat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menggunakan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HTML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versi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ke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5.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&lt;HTML&gt;&lt;/HTML&gt;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/>
              </a:r>
              <a:b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Merupakan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Element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dasar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HTML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harus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ada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 Element lain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HTML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dituliskan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Element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ini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&lt;HEAD&gt;&lt;/HEAD&gt;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/>
              </a:r>
              <a:b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Digunakan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menuliskan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Metadata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suatu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website, metadata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merupakan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informasi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mengenai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sebuah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data.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Contohnya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ada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&lt;meta charset=“utf-8”&gt;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&lt;title&gt; &lt;/title&gt;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menunjukan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judul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website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kita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buat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2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&lt;BODY&gt; &lt;/BODY&gt;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/>
              </a:r>
              <a:b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Berisi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semua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konten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ditampilkan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website,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termasuk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text, video,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gambar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musik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sebagainya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C95F4D7F-F963-4445-A147-F0E3384F3E06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5752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Struktur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HTML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488299"/>
            <a:ext cx="5063091" cy="1879011"/>
            <a:chOff x="6416470" y="2488299"/>
            <a:chExt cx="5063091" cy="1879011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488299"/>
              <a:ext cx="5020949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Tutor </a:t>
              </a:r>
              <a:r>
                <a:rPr lang="en-US" altLang="ko-KR" sz="4800" b="1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Divisi</a:t>
              </a:r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Programming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58671" y="3987654"/>
              <a:ext cx="50208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 smtClean="0">
                  <a:solidFill>
                    <a:schemeClr val="bg1"/>
                  </a:solidFill>
                  <a:cs typeface="Arial" pitchFamily="34" charset="0"/>
                </a:rPr>
                <a:t>Intermedia</a:t>
              </a:r>
              <a:r>
                <a:rPr lang="en-US" altLang="ko-KR" sz="1867" dirty="0" smtClean="0">
                  <a:solidFill>
                    <a:schemeClr val="bg1"/>
                  </a:solidFill>
                  <a:cs typeface="Arial" pitchFamily="34" charset="0"/>
                </a:rPr>
                <a:t> Programming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=""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=""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=""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=""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18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488299"/>
            <a:ext cx="5063091" cy="1879011"/>
            <a:chOff x="6416470" y="2488299"/>
            <a:chExt cx="5063091" cy="1879011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488299"/>
              <a:ext cx="5020949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Element </a:t>
              </a:r>
              <a:r>
                <a:rPr lang="en-US" altLang="ko-KR" sz="4800" b="1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Dasar</a:t>
              </a:r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dalam</a:t>
              </a:r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HTML.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58671" y="3987654"/>
              <a:ext cx="50208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 smtClean="0">
                  <a:solidFill>
                    <a:schemeClr val="bg1"/>
                  </a:solidFill>
                  <a:cs typeface="Arial" pitchFamily="34" charset="0"/>
                </a:rPr>
                <a:t>Intermedia</a:t>
              </a:r>
              <a:r>
                <a:rPr lang="en-US" altLang="ko-KR" sz="1867" dirty="0" smtClean="0">
                  <a:solidFill>
                    <a:schemeClr val="bg1"/>
                  </a:solidFill>
                  <a:cs typeface="Arial" pitchFamily="34" charset="0"/>
                </a:rPr>
                <a:t> Programming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=""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=""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=""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=""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512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8">
            <a:extLst>
              <a:ext uri="{FF2B5EF4-FFF2-40B4-BE49-F238E27FC236}">
                <a16:creationId xmlns="" xmlns:a16="http://schemas.microsoft.com/office/drawing/2014/main" id="{61862799-21E7-42DD-B741-A5406E009471}"/>
              </a:ext>
            </a:extLst>
          </p:cNvPr>
          <p:cNvGrpSpPr/>
          <p:nvPr/>
        </p:nvGrpSpPr>
        <p:grpSpPr>
          <a:xfrm>
            <a:off x="527340" y="3121082"/>
            <a:ext cx="7231205" cy="1815880"/>
            <a:chOff x="6210996" y="1433695"/>
            <a:chExt cx="1623341" cy="203796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6A8D48FF-2246-4507-8B0B-EE5F8A08C71F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203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Kita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Telah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Mengenal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Beberapa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Element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utama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HTML.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Selain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Element-element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ini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terdapat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element lain yang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dituliskan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di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HTML body.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Jumlah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total element yang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ada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di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HTML total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nya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lebih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100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buah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namun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kita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tidak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perlu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mengetahui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mengenal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semua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element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tersebut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. Element yang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akan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kita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gunakan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membuat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website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coding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chalange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kita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diantaranya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:</a:t>
              </a:r>
            </a:p>
            <a:p>
              <a:pPr algn="just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b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</a:b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77D239C6-2CB2-4FD5-A14D-4B82DD42CF5D}"/>
                </a:ext>
              </a:extLst>
            </p:cNvPr>
            <p:cNvSpPr txBox="1"/>
            <p:nvPr/>
          </p:nvSpPr>
          <p:spPr>
            <a:xfrm>
              <a:off x="6210996" y="1565061"/>
              <a:ext cx="1623341" cy="42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28650" lvl="1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en-US" altLang="ko-KR" sz="1400" dirty="0" smtClean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E1DF8F0B-C0B4-4F4D-B0A5-CD4820A891DC}"/>
              </a:ext>
            </a:extLst>
          </p:cNvPr>
          <p:cNvGrpSpPr/>
          <p:nvPr/>
        </p:nvGrpSpPr>
        <p:grpSpPr>
          <a:xfrm>
            <a:off x="1371791" y="492384"/>
            <a:ext cx="3769403" cy="2431365"/>
            <a:chOff x="7031440" y="637238"/>
            <a:chExt cx="3769403" cy="2431365"/>
          </a:xfrm>
        </p:grpSpPr>
        <p:grpSp>
          <p:nvGrpSpPr>
            <p:cNvPr id="76" name="Group 54">
              <a:extLst>
                <a:ext uri="{FF2B5EF4-FFF2-40B4-BE49-F238E27FC236}">
                  <a16:creationId xmlns="" xmlns:a16="http://schemas.microsoft.com/office/drawing/2014/main" id="{F229B819-65BF-422C-8547-CD4A8D216F07}"/>
                </a:ext>
              </a:extLst>
            </p:cNvPr>
            <p:cNvGrpSpPr/>
            <p:nvPr/>
          </p:nvGrpSpPr>
          <p:grpSpPr>
            <a:xfrm rot="10800000">
              <a:off x="7031440" y="637238"/>
              <a:ext cx="443484" cy="391162"/>
              <a:chOff x="6754665" y="1956547"/>
              <a:chExt cx="672192" cy="592888"/>
            </a:xfrm>
            <a:solidFill>
              <a:srgbClr val="FAB117"/>
            </a:solidFill>
          </p:grpSpPr>
          <p:sp>
            <p:nvSpPr>
              <p:cNvPr id="84" name="Block Arc 28">
                <a:extLst>
                  <a:ext uri="{FF2B5EF4-FFF2-40B4-BE49-F238E27FC236}">
                    <a16:creationId xmlns="" xmlns:a16="http://schemas.microsoft.com/office/drawing/2014/main" id="{B5504785-A3FC-432C-915B-174FD47EF3A3}"/>
                  </a:ext>
                </a:extLst>
              </p:cNvPr>
              <p:cNvSpPr/>
              <p:nvPr userDrawn="1"/>
            </p:nvSpPr>
            <p:spPr>
              <a:xfrm rot="5400000" flipH="1">
                <a:off x="6987271" y="2109846"/>
                <a:ext cx="592886" cy="286287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Block Arc 28">
                <a:extLst>
                  <a:ext uri="{FF2B5EF4-FFF2-40B4-BE49-F238E27FC236}">
                    <a16:creationId xmlns="" xmlns:a16="http://schemas.microsoft.com/office/drawing/2014/main" id="{ECEEB254-7034-47BD-A89B-1A489ACFE6B7}"/>
                  </a:ext>
                </a:extLst>
              </p:cNvPr>
              <p:cNvSpPr/>
              <p:nvPr userDrawn="1"/>
            </p:nvSpPr>
            <p:spPr>
              <a:xfrm rot="5400000" flipH="1">
                <a:off x="6601365" y="2109848"/>
                <a:ext cx="592887" cy="286288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" name="Group 57">
              <a:extLst>
                <a:ext uri="{FF2B5EF4-FFF2-40B4-BE49-F238E27FC236}">
                  <a16:creationId xmlns="" xmlns:a16="http://schemas.microsoft.com/office/drawing/2014/main" id="{77FB3224-AC3F-4323-85F1-7CD9938F15D7}"/>
                </a:ext>
              </a:extLst>
            </p:cNvPr>
            <p:cNvGrpSpPr/>
            <p:nvPr/>
          </p:nvGrpSpPr>
          <p:grpSpPr>
            <a:xfrm>
              <a:off x="10357363" y="2677439"/>
              <a:ext cx="443480" cy="391164"/>
              <a:chOff x="7144066" y="1956544"/>
              <a:chExt cx="672182" cy="592888"/>
            </a:xfrm>
            <a:solidFill>
              <a:srgbClr val="FAB117"/>
            </a:solidFill>
          </p:grpSpPr>
          <p:sp>
            <p:nvSpPr>
              <p:cNvPr id="82" name="Block Arc 28">
                <a:extLst>
                  <a:ext uri="{FF2B5EF4-FFF2-40B4-BE49-F238E27FC236}">
                    <a16:creationId xmlns="" xmlns:a16="http://schemas.microsoft.com/office/drawing/2014/main" id="{38D03F21-0CEE-4CE1-97BE-F7D0182D84A0}"/>
                  </a:ext>
                </a:extLst>
              </p:cNvPr>
              <p:cNvSpPr/>
              <p:nvPr userDrawn="1"/>
            </p:nvSpPr>
            <p:spPr>
              <a:xfrm rot="5400000" flipH="1">
                <a:off x="7376661" y="2109845"/>
                <a:ext cx="592888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Block Arc 28">
                <a:extLst>
                  <a:ext uri="{FF2B5EF4-FFF2-40B4-BE49-F238E27FC236}">
                    <a16:creationId xmlns="" xmlns:a16="http://schemas.microsoft.com/office/drawing/2014/main" id="{1C2FBDCD-92A6-49C4-98E7-2A6E3F72B605}"/>
                  </a:ext>
                </a:extLst>
              </p:cNvPr>
              <p:cNvSpPr/>
              <p:nvPr userDrawn="1"/>
            </p:nvSpPr>
            <p:spPr>
              <a:xfrm rot="5400000" flipH="1">
                <a:off x="6990766" y="2109845"/>
                <a:ext cx="592885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E2955296-89B2-4AF6-B5BD-9430FA6E937D}"/>
                </a:ext>
              </a:extLst>
            </p:cNvPr>
            <p:cNvSpPr txBox="1"/>
            <p:nvPr/>
          </p:nvSpPr>
          <p:spPr>
            <a:xfrm flipH="1">
              <a:off x="7460270" y="987750"/>
              <a:ext cx="30391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ELEMENTS</a:t>
              </a:r>
              <a:br>
                <a:rPr lang="en-US" altLang="ko-KR" sz="36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</a:br>
              <a:r>
                <a:rPr lang="en-US" altLang="ko-KR" sz="36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</a:t>
              </a:r>
              <a:br>
                <a:rPr lang="en-US" altLang="ko-KR" sz="36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</a:br>
              <a:r>
                <a:rPr lang="en-US" altLang="ko-KR" sz="36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HTML</a:t>
              </a:r>
              <a:endPara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79" name="Group 59">
              <a:extLst>
                <a:ext uri="{FF2B5EF4-FFF2-40B4-BE49-F238E27FC236}">
                  <a16:creationId xmlns="" xmlns:a16="http://schemas.microsoft.com/office/drawing/2014/main" id="{B09B3427-18EE-47B6-877A-0D272041F5B6}"/>
                </a:ext>
              </a:extLst>
            </p:cNvPr>
            <p:cNvGrpSpPr/>
            <p:nvPr/>
          </p:nvGrpSpPr>
          <p:grpSpPr>
            <a:xfrm>
              <a:off x="7258462" y="838424"/>
              <a:ext cx="3315986" cy="2052979"/>
              <a:chOff x="539792" y="602203"/>
              <a:chExt cx="2472316" cy="1530650"/>
            </a:xfrm>
          </p:grpSpPr>
          <p:sp>
            <p:nvSpPr>
              <p:cNvPr id="80" name="Freeform 60">
                <a:extLst>
                  <a:ext uri="{FF2B5EF4-FFF2-40B4-BE49-F238E27FC236}">
                    <a16:creationId xmlns="" xmlns:a16="http://schemas.microsoft.com/office/drawing/2014/main" id="{34C3FE56-23C4-43E8-A316-4CD3D894ADF4}"/>
                  </a:ext>
                </a:extLst>
              </p:cNvPr>
              <p:cNvSpPr/>
              <p:nvPr/>
            </p:nvSpPr>
            <p:spPr>
              <a:xfrm>
                <a:off x="852108" y="60220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="" xmlns:a16="http://schemas.microsoft.com/office/drawing/2014/main" id="{1088F537-506C-428B-BC22-AA26513D267B}"/>
                  </a:ext>
                </a:extLst>
              </p:cNvPr>
              <p:cNvSpPr/>
              <p:nvPr/>
            </p:nvSpPr>
            <p:spPr>
              <a:xfrm rot="10800000">
                <a:off x="539792" y="90885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50" name="Picture 2" descr="HTML Elements"/>
          <p:cNvPicPr>
            <a:picLocks noGrp="1" noChangeAspect="1" noChangeArrowheads="1"/>
          </p:cNvPicPr>
          <p:nvPr>
            <p:ph type="pic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1" t="-13821" r="-3851" b="-13821"/>
          <a:stretch/>
        </p:blipFill>
        <p:spPr bwMode="auto">
          <a:xfrm>
            <a:off x="8031831" y="582042"/>
            <a:ext cx="4109883" cy="56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129868"/>
              </p:ext>
            </p:extLst>
          </p:nvPr>
        </p:nvGraphicFramePr>
        <p:xfrm>
          <a:off x="432580" y="4465412"/>
          <a:ext cx="71247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350"/>
                <a:gridCol w="3562350"/>
              </a:tblGrid>
              <a:tr h="1500608">
                <a:tc>
                  <a:txBody>
                    <a:bodyPr/>
                    <a:lstStyle/>
                    <a:p>
                      <a:pPr marL="628650" lvl="1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&lt;h1&gt; &lt;/h1&gt; … &lt;h6&gt; &lt;/h6&gt;</a:t>
                      </a:r>
                    </a:p>
                    <a:p>
                      <a:pPr marL="628650" lvl="1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&lt;p&gt; &lt;/p&gt;</a:t>
                      </a:r>
                    </a:p>
                    <a:p>
                      <a:pPr marL="628650" lvl="1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&lt;!-- 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</a:p>
                    <a:p>
                      <a:pPr marL="628650" lvl="1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&lt;a&gt; &lt;/a&gt;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628650" lvl="1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</a:t>
                      </a:r>
                      <a:r>
                        <a:rPr lang="en-US" altLang="ko-KR" sz="14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img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&gt;</a:t>
                      </a: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&lt;b&gt; &lt;/b&gt; ; &lt;</a:t>
                      </a:r>
                      <a:r>
                        <a:rPr lang="en-US" altLang="ko-KR" sz="14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&gt; &lt;/</a:t>
                      </a:r>
                      <a:r>
                        <a:rPr lang="en-US" altLang="ko-KR" sz="140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&gt; ; </a:t>
                      </a:r>
                      <a:b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</a:b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&lt;u&gt; &lt;/u&gt; ; &lt;s&gt; &lt;/s&gt;</a:t>
                      </a: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&lt;div&gt; &lt;/div&gt; ; </a:t>
                      </a:r>
                      <a:b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</a:b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&lt;span&gt; &lt;/span&gt;</a:t>
                      </a:r>
                    </a:p>
                    <a:p>
                      <a:pPr marL="628650" lvl="1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anose="05000000000000000000" pitchFamily="2" charset="2"/>
                        </a:rPr>
                        <a:t>List Tag.</a:t>
                      </a:r>
                      <a:endParaRPr lang="ko-KR" altLang="en-US" sz="140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705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3" b="2145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52663A-C9FA-4257-A703-F816C3FC4D7C}"/>
              </a:ext>
            </a:extLst>
          </p:cNvPr>
          <p:cNvSpPr txBox="1"/>
          <p:nvPr/>
        </p:nvSpPr>
        <p:spPr>
          <a:xfrm>
            <a:off x="5386360" y="4157319"/>
            <a:ext cx="4148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Block-Level Element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menampilkan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element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bentuk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block.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Apabila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element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dituliskan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berdampingan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element lain,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element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tersebut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dituliskan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dibawah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element yang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pertama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Contoh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: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 ; &lt;h1&gt; ; &lt;h6&gt; ; &lt;div&gt; ; &lt;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9EDB1B7-F753-4B35-833E-DD9BDBF0524A}"/>
              </a:ext>
            </a:extLst>
          </p:cNvPr>
          <p:cNvSpPr txBox="1"/>
          <p:nvPr/>
        </p:nvSpPr>
        <p:spPr>
          <a:xfrm>
            <a:off x="696944" y="158301"/>
            <a:ext cx="4384534" cy="120032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Hypertext Markup Language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626ADA-D56E-4A11-9E06-FB056B0655DA}"/>
              </a:ext>
            </a:extLst>
          </p:cNvPr>
          <p:cNvSpPr txBox="1"/>
          <p:nvPr/>
        </p:nvSpPr>
        <p:spPr>
          <a:xfrm>
            <a:off x="696944" y="1496430"/>
            <a:ext cx="4384534" cy="338554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Inline Element vs Block-:Level Element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152663A-C9FA-4257-A703-F816C3FC4D7C}"/>
              </a:ext>
            </a:extLst>
          </p:cNvPr>
          <p:cNvSpPr txBox="1"/>
          <p:nvPr/>
        </p:nvSpPr>
        <p:spPr>
          <a:xfrm>
            <a:off x="5386359" y="3607025"/>
            <a:ext cx="414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Block-Level Element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359" y="5531513"/>
            <a:ext cx="4562475" cy="1038225"/>
          </a:xfrm>
          <a:prstGeom prst="rect">
            <a:avLst/>
          </a:prstGeo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08" t="4015" r="-8508" b="4015"/>
          <a:stretch/>
        </p:blipFill>
        <p:spPr/>
      </p:pic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3" b="2145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52663A-C9FA-4257-A703-F816C3FC4D7C}"/>
              </a:ext>
            </a:extLst>
          </p:cNvPr>
          <p:cNvSpPr txBox="1"/>
          <p:nvPr/>
        </p:nvSpPr>
        <p:spPr>
          <a:xfrm>
            <a:off x="5386360" y="4157319"/>
            <a:ext cx="4148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Inline Element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menampilkan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website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tampilan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inline.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Apabila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Inline Element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dituliskan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berdampingan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element lain,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dituliskan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berjajar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membuat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baris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seperti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Block-Level Element.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Contoh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; &lt;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; &lt;strong&gt; ; &lt;span&gt; ; &lt;s&gt;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9EDB1B7-F753-4B35-833E-DD9BDBF0524A}"/>
              </a:ext>
            </a:extLst>
          </p:cNvPr>
          <p:cNvSpPr txBox="1"/>
          <p:nvPr/>
        </p:nvSpPr>
        <p:spPr>
          <a:xfrm>
            <a:off x="696944" y="158301"/>
            <a:ext cx="4384534" cy="120032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Hypertext Markup Language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626ADA-D56E-4A11-9E06-FB056B0655DA}"/>
              </a:ext>
            </a:extLst>
          </p:cNvPr>
          <p:cNvSpPr txBox="1"/>
          <p:nvPr/>
        </p:nvSpPr>
        <p:spPr>
          <a:xfrm>
            <a:off x="696944" y="1496430"/>
            <a:ext cx="4384534" cy="338554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Inline Element vs Block-:Level Element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152663A-C9FA-4257-A703-F816C3FC4D7C}"/>
              </a:ext>
            </a:extLst>
          </p:cNvPr>
          <p:cNvSpPr txBox="1"/>
          <p:nvPr/>
        </p:nvSpPr>
        <p:spPr>
          <a:xfrm>
            <a:off x="5386359" y="3607025"/>
            <a:ext cx="4148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Inline Element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359" y="5531513"/>
            <a:ext cx="4562475" cy="1038225"/>
          </a:xfrm>
          <a:prstGeom prst="rect">
            <a:avLst/>
          </a:prstGeo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08" t="4015" r="-8508" b="4015"/>
          <a:stretch/>
        </p:blipFill>
        <p:spPr/>
      </p:pic>
    </p:spTree>
    <p:extLst>
      <p:ext uri="{BB962C8B-B14F-4D97-AF65-F5344CB8AC3E}">
        <p14:creationId xmlns:p14="http://schemas.microsoft.com/office/powerpoint/2010/main" val="15258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90" y="2147455"/>
            <a:ext cx="5158408" cy="2119745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3251951"/>
            <a:ext cx="4594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Mendeskripsikan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Heading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sebuah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website.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kecil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angka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sebuah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heading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besar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heading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tersebut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1048476" y="2339289"/>
            <a:ext cx="4313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 &lt;/h1&gt; … &lt;h6&gt; &lt;/h6&gt;</a:t>
            </a:r>
            <a:endParaRPr lang="en-US" altLang="ko-KR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859237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Heading</a:t>
            </a:r>
            <a:b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Tag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82" y="672617"/>
            <a:ext cx="4282727" cy="22169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282" y="3089563"/>
            <a:ext cx="4282727" cy="30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90" y="2147455"/>
            <a:ext cx="5158408" cy="2119745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3251951"/>
            <a:ext cx="459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Paragraph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merupakan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Block-Level element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sebuah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paragraph.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1048476" y="2339289"/>
            <a:ext cx="4313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 … &lt;/p&gt;</a:t>
            </a:r>
            <a:endParaRPr lang="en-US" altLang="ko-KR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859237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Paragraph</a:t>
            </a:r>
            <a:b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Tag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738" y="2026946"/>
            <a:ext cx="6161262" cy="1086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094" y="3513561"/>
            <a:ext cx="440055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576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89" y="2147455"/>
            <a:ext cx="5254319" cy="3032981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3251951"/>
            <a:ext cx="45947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Kita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bisa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memberikan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Comment di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HTML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memberikan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informasi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kepada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developer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mengenai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code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tulis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Comment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ditampilkan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di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web.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Comment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juga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bisa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mendisable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suatu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element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inginkan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1048476" y="2339289"/>
            <a:ext cx="4313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    </a:t>
            </a:r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--&gt;</a:t>
            </a:r>
            <a:endParaRPr lang="en-US" altLang="ko-KR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859237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Comment in HTML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19" y="642540"/>
            <a:ext cx="5884822" cy="33934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16" y="3878689"/>
            <a:ext cx="5305627" cy="28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88" y="2147455"/>
            <a:ext cx="10611412" cy="4350327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3251951"/>
            <a:ext cx="928009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Semua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HTML elements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attributes.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Attribute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memberikan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informasi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tambahan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mengenai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Element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tulis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Attribute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selalu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dituliskan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di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opening tag(Tag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pertama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terdapat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/)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Attribute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mendeskripsikan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Nama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attribute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buat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value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mendeskripsikan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nilai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attribute yang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buat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1048476" y="2339289"/>
            <a:ext cx="1012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&lt;tag </a:t>
            </a:r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attribute1=“</a:t>
            </a:r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attribute2=“value”&gt; Content &lt;/tag&gt;</a:t>
            </a:r>
            <a:endParaRPr lang="en-US" altLang="ko-KR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859237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HTML</a:t>
            </a:r>
            <a:b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Attributes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684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89" y="2147456"/>
            <a:ext cx="5198902" cy="2854036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3251951"/>
            <a:ext cx="459471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Anchor tag. &lt;a&gt;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href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attribute,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hyperlink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alamat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web, file, email addresses, web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pada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lokasi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file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sama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atau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hal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lain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dapat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diakses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melalui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URL.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1048476" y="2339289"/>
            <a:ext cx="4313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 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=“#”&gt; … &lt;/a&gt;</a:t>
            </a:r>
            <a:endParaRPr lang="en-US" altLang="ko-KR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859237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Anchor</a:t>
            </a:r>
            <a:b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Tag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42" y="1002059"/>
            <a:ext cx="5792679" cy="22498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42" y="3669823"/>
            <a:ext cx="5899870" cy="17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89" y="2147456"/>
            <a:ext cx="5240466" cy="4405744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3196531"/>
            <a:ext cx="45947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Image Tag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merupakan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tag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menyisipkan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gambar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kedalam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website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. Image Tag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merupakan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salah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satu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tag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termasuk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self closing tag,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membutuhkan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closing tag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seperti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tag yang lain.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Attribute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src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menunjukan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lokasi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dimana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gambar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sisipkan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berada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Sedangkan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attribute alt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menampilkan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pesan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sesuai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dituliskan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apabila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gambar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dapat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diakses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1048476" y="2339289"/>
            <a:ext cx="4313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=“logo.png” alt=“Logo 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Intermedia</a:t>
            </a:r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”&gt;</a:t>
            </a:r>
            <a:endParaRPr lang="en-US" altLang="ko-KR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859237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Image</a:t>
            </a:r>
            <a:b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Tag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78" y="329342"/>
            <a:ext cx="5518353" cy="32927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109" y="3723297"/>
            <a:ext cx="4772418" cy="29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53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Divisi</a:t>
            </a:r>
            <a:r>
              <a:rPr lang="en-US" dirty="0" smtClean="0"/>
              <a:t> </a:t>
            </a:r>
            <a:r>
              <a:rPr lang="en-US" dirty="0" err="1" smtClean="0"/>
              <a:t>Keilmuan</a:t>
            </a:r>
            <a:r>
              <a:rPr lang="en-US" dirty="0" smtClean="0"/>
              <a:t> </a:t>
            </a:r>
            <a:r>
              <a:rPr lang="en-US" dirty="0" err="1" smtClean="0"/>
              <a:t>Intermedia</a:t>
            </a:r>
            <a:endParaRPr lang="en-US" dirty="0"/>
          </a:p>
        </p:txBody>
      </p:sp>
      <p:grpSp>
        <p:nvGrpSpPr>
          <p:cNvPr id="11" name="Group 42">
            <a:extLst>
              <a:ext uri="{FF2B5EF4-FFF2-40B4-BE49-F238E27FC236}">
                <a16:creationId xmlns="" xmlns:a16="http://schemas.microsoft.com/office/drawing/2014/main" id="{C44C75A3-E8D3-42D1-B1BA-815D325B7CFD}"/>
              </a:ext>
            </a:extLst>
          </p:cNvPr>
          <p:cNvGrpSpPr/>
          <p:nvPr/>
        </p:nvGrpSpPr>
        <p:grpSpPr>
          <a:xfrm>
            <a:off x="1221995" y="4228060"/>
            <a:ext cx="1682435" cy="1955068"/>
            <a:chOff x="395536" y="4066220"/>
            <a:chExt cx="1682435" cy="1955068"/>
          </a:xfrm>
        </p:grpSpPr>
        <p:sp>
          <p:nvSpPr>
            <p:cNvPr id="12" name="Text Placeholder 18">
              <a:extLst>
                <a:ext uri="{FF2B5EF4-FFF2-40B4-BE49-F238E27FC236}">
                  <a16:creationId xmlns="" xmlns:a16="http://schemas.microsoft.com/office/drawing/2014/main" id="{470CC0BC-386B-4991-B5A6-D11E512FC0C0}"/>
                </a:ext>
              </a:extLst>
            </p:cNvPr>
            <p:cNvSpPr txBox="1">
              <a:spLocks/>
            </p:cNvSpPr>
            <p:nvPr/>
          </p:nvSpPr>
          <p:spPr>
            <a:xfrm>
              <a:off x="39553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 smtClean="0">
                  <a:solidFill>
                    <a:schemeClr val="bg1"/>
                  </a:solidFill>
                </a:rPr>
                <a:t>Front-End Tutor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8C501271-C3A9-4DA2-A1E0-85258AC7AA9C}"/>
                </a:ext>
              </a:extLst>
            </p:cNvPr>
            <p:cNvSpPr txBox="1"/>
            <p:nvPr/>
          </p:nvSpPr>
          <p:spPr>
            <a:xfrm>
              <a:off x="395536" y="4726604"/>
              <a:ext cx="1682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Anggota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Divisi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Keilmuan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Intermedia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2019/2020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4" name="Group 16">
              <a:extLst>
                <a:ext uri="{FF2B5EF4-FFF2-40B4-BE49-F238E27FC236}">
                  <a16:creationId xmlns="" xmlns:a16="http://schemas.microsoft.com/office/drawing/2014/main" id="{775F803B-AFFE-4FF0-B751-42D9E6A7B18C}"/>
                </a:ext>
              </a:extLst>
            </p:cNvPr>
            <p:cNvGrpSpPr/>
            <p:nvPr/>
          </p:nvGrpSpPr>
          <p:grpSpPr>
            <a:xfrm>
              <a:off x="69960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16" name="Rounded Rectangle 3">
                <a:extLst>
                  <a:ext uri="{FF2B5EF4-FFF2-40B4-BE49-F238E27FC236}">
                    <a16:creationId xmlns="" xmlns:a16="http://schemas.microsoft.com/office/drawing/2014/main" id="{CFC8FD03-32B7-4BCD-9EB0-17B31A00C2B9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ounded Rectangle 39">
                <a:extLst>
                  <a:ext uri="{FF2B5EF4-FFF2-40B4-BE49-F238E27FC236}">
                    <a16:creationId xmlns="" xmlns:a16="http://schemas.microsoft.com/office/drawing/2014/main" id="{999BE79E-BBF5-4BE3-97C8-72595318B9FF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ounded Rectangle 2">
                <a:extLst>
                  <a:ext uri="{FF2B5EF4-FFF2-40B4-BE49-F238E27FC236}">
                    <a16:creationId xmlns="" xmlns:a16="http://schemas.microsoft.com/office/drawing/2014/main" id="{9E4F55B0-1D73-44C4-982C-51BE5B449C11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 Placeholder 17">
              <a:extLst>
                <a:ext uri="{FF2B5EF4-FFF2-40B4-BE49-F238E27FC236}">
                  <a16:creationId xmlns="" xmlns:a16="http://schemas.microsoft.com/office/drawing/2014/main" id="{9C23467D-B959-4E0A-9916-F710E89F4E53}"/>
                </a:ext>
              </a:extLst>
            </p:cNvPr>
            <p:cNvSpPr txBox="1">
              <a:spLocks/>
            </p:cNvSpPr>
            <p:nvPr/>
          </p:nvSpPr>
          <p:spPr>
            <a:xfrm>
              <a:off x="395536" y="4066220"/>
              <a:ext cx="1614255" cy="256939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 smtClean="0">
                  <a:solidFill>
                    <a:schemeClr val="bg1"/>
                  </a:solidFill>
                  <a:cs typeface="Arial" pitchFamily="34" charset="0"/>
                </a:rPr>
                <a:t>Wellyanto</a:t>
              </a:r>
              <a:r>
                <a:rPr lang="en-US" sz="16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bg1"/>
                  </a:solidFill>
                  <a:cs typeface="Arial" pitchFamily="34" charset="0"/>
                </a:rPr>
                <a:t>Pria</a:t>
              </a: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bg1"/>
                  </a:solidFill>
                  <a:cs typeface="Arial" pitchFamily="34" charset="0"/>
                </a:rPr>
                <a:t>Aditama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43">
            <a:extLst>
              <a:ext uri="{FF2B5EF4-FFF2-40B4-BE49-F238E27FC236}">
                <a16:creationId xmlns="" xmlns:a16="http://schemas.microsoft.com/office/drawing/2014/main" id="{B4FFCA01-4B63-4E76-A52D-C4DDE277D2DE}"/>
              </a:ext>
            </a:extLst>
          </p:cNvPr>
          <p:cNvGrpSpPr/>
          <p:nvPr/>
        </p:nvGrpSpPr>
        <p:grpSpPr>
          <a:xfrm>
            <a:off x="3911039" y="4238912"/>
            <a:ext cx="1682435" cy="1944216"/>
            <a:chOff x="2555976" y="4077072"/>
            <a:chExt cx="1682435" cy="1944216"/>
          </a:xfrm>
        </p:grpSpPr>
        <p:sp>
          <p:nvSpPr>
            <p:cNvPr id="20" name="Text Placeholder 18">
              <a:extLst>
                <a:ext uri="{FF2B5EF4-FFF2-40B4-BE49-F238E27FC236}">
                  <a16:creationId xmlns="" xmlns:a16="http://schemas.microsoft.com/office/drawing/2014/main" id="{8B885DD9-6F19-4665-B96D-6C36CA278D84}"/>
                </a:ext>
              </a:extLst>
            </p:cNvPr>
            <p:cNvSpPr txBox="1">
              <a:spLocks/>
            </p:cNvSpPr>
            <p:nvPr/>
          </p:nvSpPr>
          <p:spPr>
            <a:xfrm>
              <a:off x="255597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 smtClean="0">
                  <a:solidFill>
                    <a:schemeClr val="bg1"/>
                  </a:solidFill>
                </a:rPr>
                <a:t>Front-End Tutor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BCDFDC8-3FBE-4882-8F0F-DCBC1D288C5C}"/>
                </a:ext>
              </a:extLst>
            </p:cNvPr>
            <p:cNvSpPr txBox="1"/>
            <p:nvPr/>
          </p:nvSpPr>
          <p:spPr>
            <a:xfrm>
              <a:off x="2555976" y="4726604"/>
              <a:ext cx="1682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Anggota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Divisi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Keilmuan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Intermedia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2019/2020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="" xmlns:a16="http://schemas.microsoft.com/office/drawing/2014/main" id="{6307DDA7-680F-4D5F-BC89-CD38CA974EB1}"/>
                </a:ext>
              </a:extLst>
            </p:cNvPr>
            <p:cNvGrpSpPr/>
            <p:nvPr/>
          </p:nvGrpSpPr>
          <p:grpSpPr>
            <a:xfrm>
              <a:off x="286004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24" name="Rounded Rectangle 3">
                <a:extLst>
                  <a:ext uri="{FF2B5EF4-FFF2-40B4-BE49-F238E27FC236}">
                    <a16:creationId xmlns="" xmlns:a16="http://schemas.microsoft.com/office/drawing/2014/main" id="{8E736912-5589-4BCE-B73F-886BA411A3D7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ounded Rectangle 39">
                <a:extLst>
                  <a:ext uri="{FF2B5EF4-FFF2-40B4-BE49-F238E27FC236}">
                    <a16:creationId xmlns="" xmlns:a16="http://schemas.microsoft.com/office/drawing/2014/main" id="{F549FC46-FF72-42EE-8B36-4C0F37E4FBB5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ounded Rectangle 2">
                <a:extLst>
                  <a:ext uri="{FF2B5EF4-FFF2-40B4-BE49-F238E27FC236}">
                    <a16:creationId xmlns="" xmlns:a16="http://schemas.microsoft.com/office/drawing/2014/main" id="{541D75B6-F293-4CED-98A5-734E1A8C9EB0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Text Placeholder 17">
              <a:extLst>
                <a:ext uri="{FF2B5EF4-FFF2-40B4-BE49-F238E27FC236}">
                  <a16:creationId xmlns="" xmlns:a16="http://schemas.microsoft.com/office/drawing/2014/main" id="{9D46CAE1-B5BD-4E0A-A774-DC07A4949DBC}"/>
                </a:ext>
              </a:extLst>
            </p:cNvPr>
            <p:cNvSpPr txBox="1">
              <a:spLocks/>
            </p:cNvSpPr>
            <p:nvPr/>
          </p:nvSpPr>
          <p:spPr>
            <a:xfrm>
              <a:off x="262415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>
                  <a:solidFill>
                    <a:schemeClr val="bg1"/>
                  </a:solidFill>
                  <a:cs typeface="Arial" pitchFamily="34" charset="0"/>
                </a:rPr>
                <a:t>Palupi</a:t>
              </a: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b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sz="1600" b="1" dirty="0" err="1">
                  <a:solidFill>
                    <a:schemeClr val="bg1"/>
                  </a:solidFill>
                  <a:cs typeface="Arial" pitchFamily="34" charset="0"/>
                </a:rPr>
                <a:t>Pandanarum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44">
            <a:extLst>
              <a:ext uri="{FF2B5EF4-FFF2-40B4-BE49-F238E27FC236}">
                <a16:creationId xmlns="" xmlns:a16="http://schemas.microsoft.com/office/drawing/2014/main" id="{BC66A7D8-CB96-4D02-B20E-78141FC17EC1}"/>
              </a:ext>
            </a:extLst>
          </p:cNvPr>
          <p:cNvGrpSpPr/>
          <p:nvPr/>
        </p:nvGrpSpPr>
        <p:grpSpPr>
          <a:xfrm>
            <a:off x="6600083" y="4238912"/>
            <a:ext cx="1682435" cy="1944216"/>
            <a:chOff x="4716416" y="4077072"/>
            <a:chExt cx="1682435" cy="1944216"/>
          </a:xfrm>
        </p:grpSpPr>
        <p:sp>
          <p:nvSpPr>
            <p:cNvPr id="28" name="Text Placeholder 18">
              <a:extLst>
                <a:ext uri="{FF2B5EF4-FFF2-40B4-BE49-F238E27FC236}">
                  <a16:creationId xmlns="" xmlns:a16="http://schemas.microsoft.com/office/drawing/2014/main" id="{B4FB6A5A-04F9-4B14-8205-CD2608D57756}"/>
                </a:ext>
              </a:extLst>
            </p:cNvPr>
            <p:cNvSpPr txBox="1">
              <a:spLocks/>
            </p:cNvSpPr>
            <p:nvPr/>
          </p:nvSpPr>
          <p:spPr>
            <a:xfrm>
              <a:off x="471641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Back-End Tutor</a:t>
              </a:r>
              <a:endParaRPr 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DBE462B9-F270-4785-91FC-30DA033F7975}"/>
                </a:ext>
              </a:extLst>
            </p:cNvPr>
            <p:cNvSpPr txBox="1"/>
            <p:nvPr/>
          </p:nvSpPr>
          <p:spPr>
            <a:xfrm>
              <a:off x="4716416" y="4726604"/>
              <a:ext cx="1682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Anggota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Divisi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Keilmuan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Intermedia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2019/2020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0" name="Group 28">
              <a:extLst>
                <a:ext uri="{FF2B5EF4-FFF2-40B4-BE49-F238E27FC236}">
                  <a16:creationId xmlns="" xmlns:a16="http://schemas.microsoft.com/office/drawing/2014/main" id="{A490D805-80F3-4D65-BB92-49F013020D96}"/>
                </a:ext>
              </a:extLst>
            </p:cNvPr>
            <p:cNvGrpSpPr/>
            <p:nvPr/>
          </p:nvGrpSpPr>
          <p:grpSpPr>
            <a:xfrm>
              <a:off x="502048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32" name="Rounded Rectangle 3">
                <a:extLst>
                  <a:ext uri="{FF2B5EF4-FFF2-40B4-BE49-F238E27FC236}">
                    <a16:creationId xmlns="" xmlns:a16="http://schemas.microsoft.com/office/drawing/2014/main" id="{4D7DDA13-7115-4720-9CEC-C9D63160C890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9">
                <a:extLst>
                  <a:ext uri="{FF2B5EF4-FFF2-40B4-BE49-F238E27FC236}">
                    <a16:creationId xmlns="" xmlns:a16="http://schemas.microsoft.com/office/drawing/2014/main" id="{A4473015-86E6-4568-8658-153D52246789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ounded Rectangle 2">
                <a:extLst>
                  <a:ext uri="{FF2B5EF4-FFF2-40B4-BE49-F238E27FC236}">
                    <a16:creationId xmlns="" xmlns:a16="http://schemas.microsoft.com/office/drawing/2014/main" id="{6A507C1B-AD56-46B5-9129-A24CE0E7ED88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 Placeholder 17">
              <a:extLst>
                <a:ext uri="{FF2B5EF4-FFF2-40B4-BE49-F238E27FC236}">
                  <a16:creationId xmlns="" xmlns:a16="http://schemas.microsoft.com/office/drawing/2014/main" id="{BCC5CD54-837A-4948-87F6-D643DE894912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smtClean="0">
                  <a:solidFill>
                    <a:schemeClr val="bg1"/>
                  </a:solidFill>
                  <a:cs typeface="Arial" pitchFamily="34" charset="0"/>
                </a:rPr>
                <a:t>Arya </a:t>
              </a:r>
              <a:r>
                <a:rPr lang="en-US" sz="1600" b="1" dirty="0" err="1" smtClean="0">
                  <a:solidFill>
                    <a:schemeClr val="bg1"/>
                  </a:solidFill>
                  <a:cs typeface="Arial" pitchFamily="34" charset="0"/>
                </a:rPr>
                <a:t>Rezza</a:t>
              </a:r>
              <a:r>
                <a:rPr lang="en-US" sz="1600" b="1" dirty="0" smtClean="0">
                  <a:solidFill>
                    <a:schemeClr val="bg1"/>
                  </a:solidFill>
                  <a:cs typeface="Arial" pitchFamily="34" charset="0"/>
                </a:rPr>
                <a:t/>
              </a:r>
              <a:br>
                <a:rPr lang="en-US" sz="1600" b="1" dirty="0" smtClean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sz="1600" b="1" dirty="0" err="1" smtClean="0">
                  <a:solidFill>
                    <a:schemeClr val="bg1"/>
                  </a:solidFill>
                  <a:cs typeface="Arial" pitchFamily="34" charset="0"/>
                </a:rPr>
                <a:t>Anantya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45">
            <a:extLst>
              <a:ext uri="{FF2B5EF4-FFF2-40B4-BE49-F238E27FC236}">
                <a16:creationId xmlns="" xmlns:a16="http://schemas.microsoft.com/office/drawing/2014/main" id="{543689F1-4B23-4C54-A1AD-FA55DD435AB1}"/>
              </a:ext>
            </a:extLst>
          </p:cNvPr>
          <p:cNvGrpSpPr/>
          <p:nvPr/>
        </p:nvGrpSpPr>
        <p:grpSpPr>
          <a:xfrm>
            <a:off x="9289127" y="4238912"/>
            <a:ext cx="1682435" cy="1944216"/>
            <a:chOff x="6999354" y="4077072"/>
            <a:chExt cx="1682435" cy="1944216"/>
          </a:xfrm>
        </p:grpSpPr>
        <p:sp>
          <p:nvSpPr>
            <p:cNvPr id="36" name="Text Placeholder 18">
              <a:extLst>
                <a:ext uri="{FF2B5EF4-FFF2-40B4-BE49-F238E27FC236}">
                  <a16:creationId xmlns="" xmlns:a16="http://schemas.microsoft.com/office/drawing/2014/main" id="{06FD1883-0CA8-45BF-A22D-8DF2F30C2989}"/>
                </a:ext>
              </a:extLst>
            </p:cNvPr>
            <p:cNvSpPr txBox="1">
              <a:spLocks/>
            </p:cNvSpPr>
            <p:nvPr/>
          </p:nvSpPr>
          <p:spPr>
            <a:xfrm>
              <a:off x="6999354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 smtClean="0">
                  <a:solidFill>
                    <a:schemeClr val="bg1"/>
                  </a:solidFill>
                </a:rPr>
                <a:t>Back-End Tutor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4BAFDF49-0AAD-45E0-96BE-AEAEA6CE1C6E}"/>
                </a:ext>
              </a:extLst>
            </p:cNvPr>
            <p:cNvSpPr txBox="1"/>
            <p:nvPr/>
          </p:nvSpPr>
          <p:spPr>
            <a:xfrm>
              <a:off x="6999354" y="4726604"/>
              <a:ext cx="1682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Ketua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Divisi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Keilmuan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Intermedia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2019/2020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4">
              <a:extLst>
                <a:ext uri="{FF2B5EF4-FFF2-40B4-BE49-F238E27FC236}">
                  <a16:creationId xmlns="" xmlns:a16="http://schemas.microsoft.com/office/drawing/2014/main" id="{EAE10548-73FF-4490-8361-C39D39024BCD}"/>
                </a:ext>
              </a:extLst>
            </p:cNvPr>
            <p:cNvGrpSpPr/>
            <p:nvPr/>
          </p:nvGrpSpPr>
          <p:grpSpPr>
            <a:xfrm>
              <a:off x="7303421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40" name="Rounded Rectangle 3">
                <a:extLst>
                  <a:ext uri="{FF2B5EF4-FFF2-40B4-BE49-F238E27FC236}">
                    <a16:creationId xmlns="" xmlns:a16="http://schemas.microsoft.com/office/drawing/2014/main" id="{AE0F6026-8D45-46A9-9DA6-3C25F02CF493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ounded Rectangle 39">
                <a:extLst>
                  <a:ext uri="{FF2B5EF4-FFF2-40B4-BE49-F238E27FC236}">
                    <a16:creationId xmlns="" xmlns:a16="http://schemas.microsoft.com/office/drawing/2014/main" id="{AE799E28-CBF8-43A9-A5D2-A5E787D3C713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ounded Rectangle 2">
                <a:extLst>
                  <a:ext uri="{FF2B5EF4-FFF2-40B4-BE49-F238E27FC236}">
                    <a16:creationId xmlns="" xmlns:a16="http://schemas.microsoft.com/office/drawing/2014/main" id="{F641CD2D-09B7-4E81-A385-44EC5793646A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 Placeholder 17">
              <a:extLst>
                <a:ext uri="{FF2B5EF4-FFF2-40B4-BE49-F238E27FC236}">
                  <a16:creationId xmlns="" xmlns:a16="http://schemas.microsoft.com/office/drawing/2014/main" id="{35748F9B-CD81-4CEE-9C32-9DAC1E1AE7FA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err="1" smtClean="0">
                  <a:solidFill>
                    <a:schemeClr val="bg1"/>
                  </a:solidFill>
                  <a:cs typeface="Arial" pitchFamily="34" charset="0"/>
                </a:rPr>
                <a:t>Dwi</a:t>
              </a:r>
              <a:r>
                <a:rPr lang="en-US" sz="16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bg1"/>
                  </a:solidFill>
                  <a:cs typeface="Arial" pitchFamily="34" charset="0"/>
                </a:rPr>
                <a:t>Candra</a:t>
              </a:r>
              <a:r>
                <a:rPr lang="en-US" sz="1600" b="1" dirty="0" smtClean="0">
                  <a:solidFill>
                    <a:schemeClr val="bg1"/>
                  </a:solidFill>
                  <a:cs typeface="Arial" pitchFamily="34" charset="0"/>
                </a:rPr>
                <a:t/>
              </a:r>
              <a:br>
                <a:rPr lang="en-US" sz="1600" b="1" dirty="0" smtClean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sz="1600" b="1" dirty="0" err="1" smtClean="0">
                  <a:solidFill>
                    <a:schemeClr val="bg1"/>
                  </a:solidFill>
                  <a:cs typeface="Arial" pitchFamily="34" charset="0"/>
                </a:rPr>
                <a:t>Permana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9" name="Picture Placeholder 8"/>
          <p:cNvPicPr>
            <a:picLocks noGrp="1" noChangeAspect="1"/>
          </p:cNvPicPr>
          <p:nvPr>
            <p:ph type="pic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/>
          <a:stretch>
            <a:fillRect/>
          </a:stretch>
        </p:blipFill>
        <p:spPr/>
      </p:pic>
      <p:pic>
        <p:nvPicPr>
          <p:cNvPr id="43" name="Picture Placeholder 42"/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  <p:pic>
        <p:nvPicPr>
          <p:cNvPr id="44" name="Picture Placeholder 43"/>
          <p:cNvPicPr>
            <a:picLocks noGrp="1" noChangeAspect="1"/>
          </p:cNvPicPr>
          <p:nvPr>
            <p:ph type="pic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89" y="2147456"/>
            <a:ext cx="5240466" cy="4405744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3196531"/>
            <a:ext cx="45947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Div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Span.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Div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span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membungkus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mengelompokan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suatu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element / text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HTML. DIV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merupakan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block level element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biasanya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membungkus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menandai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element yang lain.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Sedangkan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span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merupakan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Inline Element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biasanya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menandai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sebuah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text. Element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sering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digunakan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memberikan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tanda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kepada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element yang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inginkan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bisa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memberi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style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CSS. Kita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membahas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lanjut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di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pertemuan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kedepan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1048476" y="2339289"/>
            <a:ext cx="4313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 … &lt;/div&gt;</a:t>
            </a: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 … &lt;/span&gt;</a:t>
            </a:r>
            <a:endParaRPr lang="en-US" altLang="ko-KR" sz="24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859237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Div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and Span</a:t>
            </a:r>
            <a:endParaRPr lang="en-US" altLang="ko-KR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942" y="957775"/>
            <a:ext cx="5199772" cy="303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578" y="4378946"/>
            <a:ext cx="5969890" cy="179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39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0298" y="2895599"/>
            <a:ext cx="5240466" cy="2078183"/>
            <a:chOff x="564589" y="2964872"/>
            <a:chExt cx="5240466" cy="207818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D6F0F831-E95D-4FB5-B663-CBF67170AFE7}"/>
                </a:ext>
              </a:extLst>
            </p:cNvPr>
            <p:cNvSpPr/>
            <p:nvPr/>
          </p:nvSpPr>
          <p:spPr>
            <a:xfrm>
              <a:off x="564589" y="2964872"/>
              <a:ext cx="5240466" cy="2078183"/>
            </a:xfrm>
            <a:prstGeom prst="roundRect">
              <a:avLst>
                <a:gd name="adj" fmla="val 9028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5BAE4D4A-5035-4B9A-9242-0BBBFD09CD60}"/>
                </a:ext>
              </a:extLst>
            </p:cNvPr>
            <p:cNvSpPr txBox="1"/>
            <p:nvPr/>
          </p:nvSpPr>
          <p:spPr>
            <a:xfrm>
              <a:off x="854510" y="3196531"/>
              <a:ext cx="459471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List di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HTML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digunakan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menyajikan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sebuah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data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bentuk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daftar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seperti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halnya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numbering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bullet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pada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Ms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Word.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List di HTML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dibagi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menjadi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2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yaitu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Ordered List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Unordered List.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859237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List in HTML</a:t>
            </a:r>
            <a:endParaRPr lang="en-US" altLang="ko-KR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50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89" y="2147456"/>
            <a:ext cx="5240466" cy="4405744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907738" y="3460992"/>
            <a:ext cx="4594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Ordered list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menampilkan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data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penomoran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menggunakan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angka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huruf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seperti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halnya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Numbering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pada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MS Word.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ordered list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perlu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menuliskan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tag &lt;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ol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&gt;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lalu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didalam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tag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tersebut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tulis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tag &lt;li&gt;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didalamnya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ketikkan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isi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ingi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ber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nomor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1048476" y="2339289"/>
            <a:ext cx="4313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&lt;li&gt; … &lt;/li&gt;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altLang="ko-KR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li&gt; … &lt;/li&gt;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ko-KR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859237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Ordered List</a:t>
            </a:r>
            <a:endParaRPr lang="en-US" altLang="ko-KR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706" y="588845"/>
            <a:ext cx="4357348" cy="3312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506" y="4366809"/>
            <a:ext cx="5398878" cy="16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89" y="2147456"/>
            <a:ext cx="5240466" cy="4405744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93883" y="3613397"/>
            <a:ext cx="45947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Unordered List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menampilkan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data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memberikan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penomoran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menggunakan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simbol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seperti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Bullet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pada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MS Word.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Unordered list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hampir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sama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Ordered list,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hanya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perlu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mengganti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&lt;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ol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&gt;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&lt;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ul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&gt;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1048476" y="2339289"/>
            <a:ext cx="4313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altLang="ko-KR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&lt;li&gt; … &lt;/li&gt;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altLang="ko-KR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li&gt; … &lt;/li&gt;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altLang="ko-KR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altLang="ko-KR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ko-KR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859237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Unordered List</a:t>
            </a:r>
            <a:endParaRPr lang="en-US" altLang="ko-KR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421" y="818601"/>
            <a:ext cx="5663046" cy="31609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19" y="4350328"/>
            <a:ext cx="6057651" cy="12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4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B9E858-60AB-407E-B67C-9A5700FE6BAA}"/>
              </a:ext>
            </a:extLst>
          </p:cNvPr>
          <p:cNvSpPr txBox="1"/>
          <p:nvPr/>
        </p:nvSpPr>
        <p:spPr>
          <a:xfrm>
            <a:off x="2461409" y="2563528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 smtClean="0">
                <a:solidFill>
                  <a:schemeClr val="bg1"/>
                </a:solidFill>
                <a:cs typeface="Arial" pitchFamily="34" charset="0"/>
              </a:rPr>
              <a:t>Be Smart</a:t>
            </a:r>
            <a:br>
              <a:rPr lang="en-US" altLang="ko-KR" sz="4400" b="1" dirty="0" smtClean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sz="4400" b="1" dirty="0" smtClean="0">
                <a:solidFill>
                  <a:schemeClr val="bg1"/>
                </a:solidFill>
                <a:cs typeface="Arial" pitchFamily="34" charset="0"/>
              </a:rPr>
              <a:t>Programming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그룹 39">
            <a:extLst>
              <a:ext uri="{FF2B5EF4-FFF2-40B4-BE49-F238E27FC236}">
                <a16:creationId xmlns="" xmlns:a16="http://schemas.microsoft.com/office/drawing/2014/main" id="{FA496ABF-68EE-4EBB-9083-E0F8C6C3E066}"/>
              </a:ext>
            </a:extLst>
          </p:cNvPr>
          <p:cNvGrpSpPr/>
          <p:nvPr/>
        </p:nvGrpSpPr>
        <p:grpSpPr>
          <a:xfrm>
            <a:off x="803397" y="4738295"/>
            <a:ext cx="4428231" cy="659690"/>
            <a:chOff x="6975883" y="3736778"/>
            <a:chExt cx="4594794" cy="659690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7CBECBF-D590-49DD-91CB-A15DA110AFD2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9B6445A-EED1-4951-B218-2894C1BF83A8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F5E4BC5-43FE-442E-8352-BEE1C9180AA3}"/>
              </a:ext>
            </a:extLst>
          </p:cNvPr>
          <p:cNvSpPr txBox="1"/>
          <p:nvPr/>
        </p:nvSpPr>
        <p:spPr>
          <a:xfrm>
            <a:off x="803397" y="459608"/>
            <a:ext cx="31867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Coding</a:t>
            </a:r>
            <a:endParaRPr lang="en-US" altLang="ko-KR" sz="54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517A26D-9A39-4B9A-AC30-FE35C5C4FD31}"/>
              </a:ext>
            </a:extLst>
          </p:cNvPr>
          <p:cNvSpPr txBox="1"/>
          <p:nvPr/>
        </p:nvSpPr>
        <p:spPr>
          <a:xfrm>
            <a:off x="1463956" y="1350265"/>
            <a:ext cx="47668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 dirty="0" smtClean="0">
                <a:solidFill>
                  <a:schemeClr val="bg1">
                    <a:alpha val="50000"/>
                  </a:schemeClr>
                </a:solidFill>
                <a:cs typeface="Arial" pitchFamily="34" charset="0"/>
              </a:rPr>
              <a:t>Challenge!!</a:t>
            </a:r>
            <a:endParaRPr lang="ko-KR" altLang="en-US" sz="4400" b="1" dirty="0">
              <a:solidFill>
                <a:schemeClr val="bg1">
                  <a:alpha val="50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15"/>
          <a:stretch/>
        </p:blipFill>
        <p:spPr>
          <a:xfrm>
            <a:off x="836560" y="4002747"/>
            <a:ext cx="2180952" cy="18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79"/>
          <a:stretch/>
        </p:blipFill>
        <p:spPr>
          <a:xfrm>
            <a:off x="904816" y="5641083"/>
            <a:ext cx="2180952" cy="9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92100"/>
            <a:ext cx="10782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Dipertemuan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kedepan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kita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akan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mencoba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membuat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website static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berikut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Di server discord kami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sediakan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asset yang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perlu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teman-teman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gunakan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untuk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membuat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HTML web structure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dari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web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dibawah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000" y="1630928"/>
            <a:ext cx="8610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6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92100"/>
            <a:ext cx="10782300" cy="46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Berikut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adalah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Tampilan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HTML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tanpa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CSS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dari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website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tersebut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946" y="818932"/>
            <a:ext cx="7619108" cy="59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6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32" y="2337594"/>
            <a:ext cx="5650937" cy="2182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3855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488299"/>
            <a:ext cx="5063091" cy="1879011"/>
            <a:chOff x="6416470" y="2488299"/>
            <a:chExt cx="5063091" cy="1879011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488299"/>
              <a:ext cx="5020949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What We Learn Today?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58671" y="3987654"/>
              <a:ext cx="50208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 smtClean="0">
                  <a:solidFill>
                    <a:schemeClr val="bg1"/>
                  </a:solidFill>
                  <a:cs typeface="Arial" pitchFamily="34" charset="0"/>
                </a:rPr>
                <a:t>Intermedia</a:t>
              </a:r>
              <a:r>
                <a:rPr lang="en-US" altLang="ko-KR" sz="1867" dirty="0" smtClean="0">
                  <a:solidFill>
                    <a:schemeClr val="bg1"/>
                  </a:solidFill>
                  <a:cs typeface="Arial" pitchFamily="34" charset="0"/>
                </a:rPr>
                <a:t> Programming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=""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=""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=""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=""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=""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=""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=""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=""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=""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=""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=""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=""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=""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=""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=""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=""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=""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=""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=""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="" xmlns:a16="http://schemas.microsoft.com/office/drawing/2014/main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="" xmlns:a16="http://schemas.microsoft.com/office/drawing/2014/main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=""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=""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="" xmlns:a16="http://schemas.microsoft.com/office/drawing/2014/main" id="{96E9511D-C35A-46A9-921D-12A54684E1C1}"/>
                </a:ext>
              </a:extLst>
            </p:cNvPr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="" xmlns:a16="http://schemas.microsoft.com/office/drawing/2014/main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="" xmlns:a16="http://schemas.microsoft.com/office/drawing/2014/main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=""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="" xmlns:a16="http://schemas.microsoft.com/office/drawing/2014/main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="" xmlns:a16="http://schemas.microsoft.com/office/drawing/2014/main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=""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=""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=""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=""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=""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1301D542-5B71-4127-A164-5324E28937A3}"/>
              </a:ext>
            </a:extLst>
          </p:cNvPr>
          <p:cNvGrpSpPr/>
          <p:nvPr/>
        </p:nvGrpSpPr>
        <p:grpSpPr>
          <a:xfrm>
            <a:off x="6973496" y="580417"/>
            <a:ext cx="4507692" cy="984885"/>
            <a:chOff x="6475587" y="1411926"/>
            <a:chExt cx="4507692" cy="984885"/>
          </a:xfrm>
        </p:grpSpPr>
        <p:sp>
          <p:nvSpPr>
            <p:cNvPr id="211" name="TextBox 210">
              <a:extLst>
                <a:ext uri="{FF2B5EF4-FFF2-40B4-BE49-F238E27FC236}">
                  <a16:creationId xmlns="" xmlns:a16="http://schemas.microsoft.com/office/drawing/2014/main" id="{0E14FAD4-29D5-48F2-A71E-93F36D2E4A0B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Mengulas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mengenai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bagaimana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cara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kerja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website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secara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sederhana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Bagaimana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website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kita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lihat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di internet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bisa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tampil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pada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web browser.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="" xmlns:a16="http://schemas.microsoft.com/office/drawing/2014/main" id="{F2C3CA55-EB00-416B-9E8D-B001179D7D58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Bagaimana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Web </a:t>
              </a:r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Bekerja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?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5BE2428F-13D6-4D73-BD1E-1B96B5E920EE}"/>
              </a:ext>
            </a:extLst>
          </p:cNvPr>
          <p:cNvGrpSpPr/>
          <p:nvPr/>
        </p:nvGrpSpPr>
        <p:grpSpPr>
          <a:xfrm>
            <a:off x="6973496" y="1547550"/>
            <a:ext cx="4507692" cy="984885"/>
            <a:chOff x="6475587" y="1411926"/>
            <a:chExt cx="4507692" cy="984885"/>
          </a:xfrm>
        </p:grpSpPr>
        <p:sp>
          <p:nvSpPr>
            <p:cNvPr id="217" name="TextBox 216">
              <a:extLst>
                <a:ext uri="{FF2B5EF4-FFF2-40B4-BE49-F238E27FC236}">
                  <a16:creationId xmlns="" xmlns:a16="http://schemas.microsoft.com/office/drawing/2014/main" id="{1DA34DF6-8711-4619-B5ED-FAAE76B07E08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Mengulas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secara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dasar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perbedaan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Antara Front-End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Back-End Web Developer.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Apa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saja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tool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mereka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gunakan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pekerjaan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mereka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lakukan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6591E952-DBD7-4205-99D2-10295A24C446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Perbedaan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Antara Front-End </a:t>
              </a:r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Back-End 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="" xmlns:a16="http://schemas.microsoft.com/office/drawing/2014/main" id="{4821C693-70BE-4233-B96B-05E7D9DD64C2}"/>
              </a:ext>
            </a:extLst>
          </p:cNvPr>
          <p:cNvGrpSpPr/>
          <p:nvPr/>
        </p:nvGrpSpPr>
        <p:grpSpPr>
          <a:xfrm>
            <a:off x="6973496" y="2514683"/>
            <a:ext cx="4507692" cy="800219"/>
            <a:chOff x="6475587" y="1411926"/>
            <a:chExt cx="4507692" cy="800219"/>
          </a:xfrm>
        </p:grpSpPr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E2B214C2-03AE-4FE4-A86A-243D3C9DE459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Mengenal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apa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itu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HTML,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aturan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dasar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penulisan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tag HTML, element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harus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ada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HTML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="" xmlns:a16="http://schemas.microsoft.com/office/drawing/2014/main" id="{2F310E93-38B8-4430-9E73-53B1510D770E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Mengenal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HTML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="" xmlns:a16="http://schemas.microsoft.com/office/drawing/2014/main" id="{BB64E6AE-297A-415A-AE06-32374438A7E6}"/>
              </a:ext>
            </a:extLst>
          </p:cNvPr>
          <p:cNvGrpSpPr/>
          <p:nvPr/>
        </p:nvGrpSpPr>
        <p:grpSpPr>
          <a:xfrm>
            <a:off x="6973496" y="3481816"/>
            <a:ext cx="4507692" cy="800219"/>
            <a:chOff x="6475587" y="1411926"/>
            <a:chExt cx="4507692" cy="800219"/>
          </a:xfrm>
        </p:grpSpPr>
        <p:sp>
          <p:nvSpPr>
            <p:cNvPr id="229" name="TextBox 228">
              <a:extLst>
                <a:ext uri="{FF2B5EF4-FFF2-40B4-BE49-F238E27FC236}">
                  <a16:creationId xmlns="" xmlns:a16="http://schemas.microsoft.com/office/drawing/2014/main" id="{79AC3D56-BF1B-4C61-9260-6B6982AAD2DF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Mengenal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Block-Level Element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Inline Level-Element,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Mengenal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beberapa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HTML Elements,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HTML Attribute.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="" xmlns:a16="http://schemas.microsoft.com/office/drawing/2014/main" id="{A01939F7-9EE5-41F1-A572-B5B6C34E59D2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Element </a:t>
              </a:r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Dasar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HTML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="" xmlns:a16="http://schemas.microsoft.com/office/drawing/2014/main" id="{CF95036D-FFD2-44A1-9CAC-3E4661F25233}"/>
              </a:ext>
            </a:extLst>
          </p:cNvPr>
          <p:cNvGrpSpPr/>
          <p:nvPr/>
        </p:nvGrpSpPr>
        <p:grpSpPr>
          <a:xfrm>
            <a:off x="6973496" y="4448948"/>
            <a:ext cx="4507692" cy="615553"/>
            <a:chOff x="6475587" y="1411926"/>
            <a:chExt cx="4507692" cy="615553"/>
          </a:xfrm>
        </p:grpSpPr>
        <p:sp>
          <p:nvSpPr>
            <p:cNvPr id="235" name="TextBox 234">
              <a:extLst>
                <a:ext uri="{FF2B5EF4-FFF2-40B4-BE49-F238E27FC236}">
                  <a16:creationId xmlns="" xmlns:a16="http://schemas.microsoft.com/office/drawing/2014/main" id="{AC59BD68-C992-49F2-8558-E68EFBC4392D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Membuat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Struktur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HTML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dasar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Static Web Page.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="" xmlns:a16="http://schemas.microsoft.com/office/drawing/2014/main" id="{4469705B-35CF-45DF-B15A-1EDA15BB3F58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Coding Challenge!!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5DDD0C1-455E-43C4-941C-6788EFDC3212}"/>
              </a:ext>
            </a:extLst>
          </p:cNvPr>
          <p:cNvGrpSpPr/>
          <p:nvPr/>
        </p:nvGrpSpPr>
        <p:grpSpPr>
          <a:xfrm>
            <a:off x="5833678" y="585323"/>
            <a:ext cx="790407" cy="790407"/>
            <a:chOff x="5833678" y="585323"/>
            <a:chExt cx="790407" cy="790407"/>
          </a:xfrm>
        </p:grpSpPr>
        <p:sp>
          <p:nvSpPr>
            <p:cNvPr id="240" name="Arc 3">
              <a:extLst>
                <a:ext uri="{FF2B5EF4-FFF2-40B4-BE49-F238E27FC236}">
                  <a16:creationId xmlns="" xmlns:a16="http://schemas.microsoft.com/office/drawing/2014/main" id="{EF06397A-76F0-4C59-AE11-F4F33000BF4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="" xmlns:a16="http://schemas.microsoft.com/office/drawing/2014/main" id="{C3E3F89E-4D87-4962-BB9B-CA5B5479330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="" xmlns:a16="http://schemas.microsoft.com/office/drawing/2014/main" id="{6E28A31D-D262-4D97-A8EE-23688BBA650D}"/>
              </a:ext>
            </a:extLst>
          </p:cNvPr>
          <p:cNvSpPr txBox="1"/>
          <p:nvPr/>
        </p:nvSpPr>
        <p:spPr>
          <a:xfrm>
            <a:off x="5834682" y="739961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65D2D10F-3FDE-407F-902A-32998D261CE9}"/>
              </a:ext>
            </a:extLst>
          </p:cNvPr>
          <p:cNvGrpSpPr/>
          <p:nvPr/>
        </p:nvGrpSpPr>
        <p:grpSpPr>
          <a:xfrm>
            <a:off x="5833678" y="1552456"/>
            <a:ext cx="790407" cy="790407"/>
            <a:chOff x="5833678" y="1552456"/>
            <a:chExt cx="790407" cy="790407"/>
          </a:xfrm>
        </p:grpSpPr>
        <p:sp>
          <p:nvSpPr>
            <p:cNvPr id="241" name="Arc 3">
              <a:extLst>
                <a:ext uri="{FF2B5EF4-FFF2-40B4-BE49-F238E27FC236}">
                  <a16:creationId xmlns="" xmlns:a16="http://schemas.microsoft.com/office/drawing/2014/main" id="{72088EE0-7E0F-45CC-A687-4CD2420660FF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>
              <a:extLst>
                <a:ext uri="{FF2B5EF4-FFF2-40B4-BE49-F238E27FC236}">
                  <a16:creationId xmlns="" xmlns:a16="http://schemas.microsoft.com/office/drawing/2014/main" id="{3A7777B2-1B56-4515-914F-5C40502F97CF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="" xmlns:a16="http://schemas.microsoft.com/office/drawing/2014/main" id="{C40E1F76-EDB6-4F25-9269-618C0382AEBA}"/>
              </a:ext>
            </a:extLst>
          </p:cNvPr>
          <p:cNvSpPr txBox="1"/>
          <p:nvPr/>
        </p:nvSpPr>
        <p:spPr>
          <a:xfrm>
            <a:off x="5834682" y="1707094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F41EB134-EFAD-4B6E-BAF4-1B935097273E}"/>
              </a:ext>
            </a:extLst>
          </p:cNvPr>
          <p:cNvGrpSpPr/>
          <p:nvPr/>
        </p:nvGrpSpPr>
        <p:grpSpPr>
          <a:xfrm>
            <a:off x="5833678" y="2519589"/>
            <a:ext cx="790407" cy="790407"/>
            <a:chOff x="5833678" y="2519589"/>
            <a:chExt cx="790407" cy="790407"/>
          </a:xfrm>
        </p:grpSpPr>
        <p:sp>
          <p:nvSpPr>
            <p:cNvPr id="242" name="Arc 3">
              <a:extLst>
                <a:ext uri="{FF2B5EF4-FFF2-40B4-BE49-F238E27FC236}">
                  <a16:creationId xmlns="" xmlns:a16="http://schemas.microsoft.com/office/drawing/2014/main" id="{CA9824D3-2AE0-44FE-9B92-09C3BCE9C5C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="" xmlns:a16="http://schemas.microsoft.com/office/drawing/2014/main" id="{05C85804-145A-4F91-A0A7-72DB06043D6B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="" xmlns:a16="http://schemas.microsoft.com/office/drawing/2014/main" id="{12D83D11-487A-4450-890B-6A7A8FC9FF53}"/>
              </a:ext>
            </a:extLst>
          </p:cNvPr>
          <p:cNvSpPr txBox="1"/>
          <p:nvPr/>
        </p:nvSpPr>
        <p:spPr>
          <a:xfrm>
            <a:off x="5834682" y="2674227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62154CEB-D73E-4D16-9446-E2BCE3042896}"/>
              </a:ext>
            </a:extLst>
          </p:cNvPr>
          <p:cNvGrpSpPr/>
          <p:nvPr/>
        </p:nvGrpSpPr>
        <p:grpSpPr>
          <a:xfrm>
            <a:off x="5833678" y="3486722"/>
            <a:ext cx="790407" cy="790407"/>
            <a:chOff x="5833678" y="3486722"/>
            <a:chExt cx="790407" cy="790407"/>
          </a:xfrm>
        </p:grpSpPr>
        <p:sp>
          <p:nvSpPr>
            <p:cNvPr id="243" name="Arc 3">
              <a:extLst>
                <a:ext uri="{FF2B5EF4-FFF2-40B4-BE49-F238E27FC236}">
                  <a16:creationId xmlns="" xmlns:a16="http://schemas.microsoft.com/office/drawing/2014/main" id="{3D2FA1E1-AD1A-4D2E-A099-8649A9CA1168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="" xmlns:a16="http://schemas.microsoft.com/office/drawing/2014/main" id="{4115DEC5-8921-4A62-82C2-B7535F231D3A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D39BB4D9-2FAF-48C8-B9AD-8BD88896AFA1}"/>
              </a:ext>
            </a:extLst>
          </p:cNvPr>
          <p:cNvSpPr txBox="1"/>
          <p:nvPr/>
        </p:nvSpPr>
        <p:spPr>
          <a:xfrm>
            <a:off x="5834682" y="364136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9AC6D9BB-CB43-4F39-8037-52A029C7727E}"/>
              </a:ext>
            </a:extLst>
          </p:cNvPr>
          <p:cNvGrpSpPr/>
          <p:nvPr/>
        </p:nvGrpSpPr>
        <p:grpSpPr>
          <a:xfrm>
            <a:off x="5834431" y="4453854"/>
            <a:ext cx="790407" cy="790407"/>
            <a:chOff x="5834431" y="4453854"/>
            <a:chExt cx="790407" cy="790407"/>
          </a:xfrm>
        </p:grpSpPr>
        <p:sp>
          <p:nvSpPr>
            <p:cNvPr id="244" name="Arc 3">
              <a:extLst>
                <a:ext uri="{FF2B5EF4-FFF2-40B4-BE49-F238E27FC236}">
                  <a16:creationId xmlns="" xmlns:a16="http://schemas.microsoft.com/office/drawing/2014/main" id="{2A74640F-5F99-4631-85D4-53C95EC158C5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="" xmlns:a16="http://schemas.microsoft.com/office/drawing/2014/main" id="{BBA4BF03-E92C-4821-B2F5-790D8395012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="" xmlns:a16="http://schemas.microsoft.com/office/drawing/2014/main" id="{8A793B83-1CB5-4269-9019-EF583D577A36}"/>
              </a:ext>
            </a:extLst>
          </p:cNvPr>
          <p:cNvSpPr txBox="1"/>
          <p:nvPr/>
        </p:nvSpPr>
        <p:spPr>
          <a:xfrm>
            <a:off x="5834682" y="4608492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="" xmlns:a16="http://schemas.microsoft.com/office/drawing/2014/main" id="{887B71FA-CD8F-4E9D-BD62-3FE6843BDF9A}"/>
              </a:ext>
            </a:extLst>
          </p:cNvPr>
          <p:cNvSpPr txBox="1"/>
          <p:nvPr/>
        </p:nvSpPr>
        <p:spPr>
          <a:xfrm>
            <a:off x="1891439" y="1445538"/>
            <a:ext cx="3863105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AGENDA</a:t>
            </a:r>
            <a:b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sz="4400" dirty="0" smtClean="0">
                <a:solidFill>
                  <a:schemeClr val="bg1"/>
                </a:solidFill>
                <a:cs typeface="Arial" pitchFamily="34" charset="0"/>
              </a:rPr>
              <a:t>PERTEMUAN</a:t>
            </a:r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PERTAMA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488299"/>
            <a:ext cx="5063091" cy="1879011"/>
            <a:chOff x="6416470" y="2488299"/>
            <a:chExt cx="5063091" cy="1879011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488299"/>
              <a:ext cx="5020949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Bagaimana</a:t>
              </a:r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Web </a:t>
              </a:r>
              <a:r>
                <a:rPr lang="en-US" altLang="ko-KR" sz="4800" b="1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Bekerja</a:t>
              </a:r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?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58671" y="3987654"/>
              <a:ext cx="50208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 smtClean="0">
                  <a:solidFill>
                    <a:schemeClr val="bg1"/>
                  </a:solidFill>
                  <a:cs typeface="Arial" pitchFamily="34" charset="0"/>
                </a:rPr>
                <a:t>Intermedia</a:t>
              </a:r>
              <a:r>
                <a:rPr lang="en-US" altLang="ko-KR" sz="1867" dirty="0" smtClean="0">
                  <a:solidFill>
                    <a:schemeClr val="bg1"/>
                  </a:solidFill>
                  <a:cs typeface="Arial" pitchFamily="34" charset="0"/>
                </a:rPr>
                <a:t> Programming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=""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=""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=""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=""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448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89716F-28ED-4BA6-ABD9-76E5970F9ED8}"/>
              </a:ext>
            </a:extLst>
          </p:cNvPr>
          <p:cNvSpPr txBox="1"/>
          <p:nvPr/>
        </p:nvSpPr>
        <p:spPr>
          <a:xfrm>
            <a:off x="2362200" y="34946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 err="1" smtClean="0">
                <a:solidFill>
                  <a:schemeClr val="bg1"/>
                </a:solidFill>
              </a:rPr>
              <a:t>Bagaimana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Web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Bekerja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?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890C940E-1CD6-4255-80D5-5F1D36A4D1B7}"/>
              </a:ext>
            </a:extLst>
          </p:cNvPr>
          <p:cNvSpPr/>
          <p:nvPr/>
        </p:nvSpPr>
        <p:spPr>
          <a:xfrm>
            <a:off x="7567077" y="1169759"/>
            <a:ext cx="4220421" cy="5327376"/>
          </a:xfrm>
          <a:prstGeom prst="roundRect">
            <a:avLst>
              <a:gd name="adj" fmla="val 14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B0F6EEF-7F0C-4B78-ABAD-6F47FF2869F4}"/>
              </a:ext>
            </a:extLst>
          </p:cNvPr>
          <p:cNvSpPr txBox="1"/>
          <p:nvPr/>
        </p:nvSpPr>
        <p:spPr>
          <a:xfrm>
            <a:off x="404501" y="6260777"/>
            <a:ext cx="29366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600" dirty="0" err="1" smtClean="0">
                <a:solidFill>
                  <a:schemeClr val="bg1"/>
                </a:solidFill>
                <a:cs typeface="Arial" pitchFamily="34" charset="0"/>
              </a:rPr>
              <a:t>Intermedia</a:t>
            </a:r>
            <a:endParaRPr lang="ko-KR" altLang="en-US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57B68CB-A92B-4238-ACFD-0ECAC5A736BA}"/>
              </a:ext>
            </a:extLst>
          </p:cNvPr>
          <p:cNvSpPr txBox="1"/>
          <p:nvPr/>
        </p:nvSpPr>
        <p:spPr>
          <a:xfrm>
            <a:off x="7895490" y="1730706"/>
            <a:ext cx="356412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Bagaimana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cara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web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bekerja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bisa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menampilkan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tampilan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sedemikian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rupa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5694DE5-2241-4C3C-B944-585DAEB58295}"/>
              </a:ext>
            </a:extLst>
          </p:cNvPr>
          <p:cNvSpPr txBox="1"/>
          <p:nvPr/>
        </p:nvSpPr>
        <p:spPr>
          <a:xfrm>
            <a:off x="7895489" y="3175276"/>
            <a:ext cx="3564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Sebagai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web developer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perlu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mengenal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bagaimana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sebuah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web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bekerja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dapat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menampilkan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tampilan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sedemikian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rupa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di browser.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5280466-EFC9-4BBA-905F-65BEF38894BE}"/>
              </a:ext>
            </a:extLst>
          </p:cNvPr>
          <p:cNvSpPr txBox="1"/>
          <p:nvPr/>
        </p:nvSpPr>
        <p:spPr>
          <a:xfrm>
            <a:off x="7895489" y="5060448"/>
            <a:ext cx="356412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10"/>
          <a:stretch/>
        </p:blipFill>
        <p:spPr>
          <a:xfrm>
            <a:off x="9021898" y="5225212"/>
            <a:ext cx="1310778" cy="10228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" y="1672053"/>
            <a:ext cx="7340829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2498950"/>
            <a:ext cx="5080000" cy="186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95300" y="1859340"/>
            <a:ext cx="521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Klien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dan</a:t>
            </a:r>
            <a:r>
              <a:rPr lang="en-US" b="1" dirty="0">
                <a:solidFill>
                  <a:schemeClr val="bg1"/>
                </a:solidFill>
              </a:rPr>
              <a:t> server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Komputer</a:t>
            </a:r>
            <a:r>
              <a:rPr lang="en-US" b="1" dirty="0">
                <a:solidFill>
                  <a:schemeClr val="bg1"/>
                </a:solidFill>
              </a:rPr>
              <a:t> yang </a:t>
            </a:r>
            <a:r>
              <a:rPr lang="en-US" b="1" dirty="0" err="1">
                <a:solidFill>
                  <a:schemeClr val="bg1"/>
                </a:solidFill>
              </a:rPr>
              <a:t>terhubung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</a:t>
            </a:r>
            <a:r>
              <a:rPr lang="en-US" b="1" dirty="0">
                <a:solidFill>
                  <a:schemeClr val="bg1"/>
                </a:solidFill>
              </a:rPr>
              <a:t> web </a:t>
            </a:r>
            <a:r>
              <a:rPr lang="en-US" b="1" dirty="0" err="1">
                <a:solidFill>
                  <a:schemeClr val="bg1"/>
                </a:solidFill>
              </a:rPr>
              <a:t>dinamakan</a:t>
            </a:r>
            <a:r>
              <a:rPr lang="en-US" b="1" dirty="0">
                <a:solidFill>
                  <a:schemeClr val="bg1"/>
                </a:solidFill>
              </a:rPr>
              <a:t> client </a:t>
            </a:r>
            <a:r>
              <a:rPr lang="en-US" b="1" dirty="0" err="1">
                <a:solidFill>
                  <a:schemeClr val="bg1"/>
                </a:solidFill>
              </a:rPr>
              <a:t>dan</a:t>
            </a:r>
            <a:r>
              <a:rPr lang="en-US" b="1" dirty="0">
                <a:solidFill>
                  <a:schemeClr val="bg1"/>
                </a:solidFill>
              </a:rPr>
              <a:t> servers. Diagram </a:t>
            </a:r>
            <a:r>
              <a:rPr lang="en-US" b="1" dirty="0" err="1">
                <a:solidFill>
                  <a:schemeClr val="bg1"/>
                </a:solidFill>
              </a:rPr>
              <a:t>sederhana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dari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cara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mereka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berinteraksi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seperti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berikut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 smtClean="0">
                <a:solidFill>
                  <a:schemeClr val="bg1"/>
                </a:solidFill>
              </a:rPr>
              <a:t>Klien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merupakan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pengguna</a:t>
            </a:r>
            <a:r>
              <a:rPr lang="en-US" b="1" dirty="0">
                <a:solidFill>
                  <a:schemeClr val="bg1"/>
                </a:solidFill>
              </a:rPr>
              <a:t> web yang </a:t>
            </a:r>
            <a:r>
              <a:rPr lang="en-US" b="1" dirty="0" err="1">
                <a:solidFill>
                  <a:schemeClr val="bg1"/>
                </a:solidFill>
              </a:rPr>
              <a:t>terhubung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dengan</a:t>
            </a:r>
            <a:r>
              <a:rPr lang="en-US" b="1" dirty="0">
                <a:solidFill>
                  <a:schemeClr val="bg1"/>
                </a:solidFill>
              </a:rPr>
              <a:t> internet di </a:t>
            </a:r>
            <a:r>
              <a:rPr lang="en-US" b="1" dirty="0" err="1">
                <a:solidFill>
                  <a:schemeClr val="bg1"/>
                </a:solidFill>
              </a:rPr>
              <a:t>perangkat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mereka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Server </a:t>
            </a:r>
            <a:r>
              <a:rPr lang="en-US" b="1" dirty="0" err="1">
                <a:solidFill>
                  <a:schemeClr val="bg1"/>
                </a:solidFill>
              </a:rPr>
              <a:t>adalah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komputer</a:t>
            </a:r>
            <a:r>
              <a:rPr lang="en-US" b="1" dirty="0">
                <a:solidFill>
                  <a:schemeClr val="bg1"/>
                </a:solidFill>
              </a:rPr>
              <a:t> yang </a:t>
            </a:r>
            <a:r>
              <a:rPr lang="en-US" b="1" dirty="0" err="1">
                <a:solidFill>
                  <a:schemeClr val="bg1"/>
                </a:solidFill>
              </a:rPr>
              <a:t>menyimpan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halaman</a:t>
            </a:r>
            <a:r>
              <a:rPr lang="en-US" b="1" dirty="0">
                <a:solidFill>
                  <a:schemeClr val="bg1"/>
                </a:solidFill>
              </a:rPr>
              <a:t> web, </a:t>
            </a:r>
            <a:r>
              <a:rPr lang="en-US" b="1" dirty="0" err="1">
                <a:solidFill>
                  <a:schemeClr val="bg1"/>
                </a:solidFill>
              </a:rPr>
              <a:t>situs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atau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aplikasi</a:t>
            </a:r>
            <a:r>
              <a:rPr lang="en-US" b="1" dirty="0">
                <a:solidFill>
                  <a:schemeClr val="bg1"/>
                </a:solidFill>
              </a:rPr>
              <a:t> web.</a:t>
            </a:r>
          </a:p>
        </p:txBody>
      </p:sp>
    </p:spTree>
    <p:extLst>
      <p:ext uri="{BB962C8B-B14F-4D97-AF65-F5344CB8AC3E}">
        <p14:creationId xmlns:p14="http://schemas.microsoft.com/office/powerpoint/2010/main" val="71822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169" y="266790"/>
            <a:ext cx="8475663" cy="632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1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1472</Words>
  <Application>Microsoft Office PowerPoint</Application>
  <PresentationFormat>Widescreen</PresentationFormat>
  <Paragraphs>209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맑은 고딕</vt:lpstr>
      <vt:lpstr>Arial</vt:lpstr>
      <vt:lpstr>Arial Unicode MS</vt:lpstr>
      <vt:lpstr>Calibri</vt:lpstr>
      <vt:lpstr>Calibri Light</vt:lpstr>
      <vt:lpstr>Comic Sans MS</vt:lpstr>
      <vt:lpstr>Consolas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Admin</cp:lastModifiedBy>
  <cp:revision>84</cp:revision>
  <dcterms:created xsi:type="dcterms:W3CDTF">2020-01-20T05:08:25Z</dcterms:created>
  <dcterms:modified xsi:type="dcterms:W3CDTF">2020-06-08T03:57:44Z</dcterms:modified>
</cp:coreProperties>
</file>